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0"/>
  </p:notesMasterIdLst>
  <p:sldIdLst>
    <p:sldId id="256" r:id="rId2"/>
    <p:sldId id="257" r:id="rId3"/>
    <p:sldId id="272" r:id="rId4"/>
    <p:sldId id="284" r:id="rId5"/>
    <p:sldId id="259" r:id="rId6"/>
    <p:sldId id="298" r:id="rId7"/>
    <p:sldId id="285" r:id="rId8"/>
    <p:sldId id="299" r:id="rId9"/>
    <p:sldId id="281" r:id="rId10"/>
    <p:sldId id="282" r:id="rId11"/>
    <p:sldId id="283" r:id="rId12"/>
    <p:sldId id="280" r:id="rId13"/>
    <p:sldId id="296" r:id="rId14"/>
    <p:sldId id="286" r:id="rId15"/>
    <p:sldId id="295" r:id="rId16"/>
    <p:sldId id="275" r:id="rId17"/>
    <p:sldId id="267" r:id="rId18"/>
    <p:sldId id="297" r:id="rId19"/>
    <p:sldId id="301" r:id="rId20"/>
    <p:sldId id="300" r:id="rId21"/>
    <p:sldId id="276" r:id="rId22"/>
    <p:sldId id="277" r:id="rId23"/>
    <p:sldId id="278" r:id="rId24"/>
    <p:sldId id="274" r:id="rId25"/>
    <p:sldId id="268" r:id="rId26"/>
    <p:sldId id="262" r:id="rId27"/>
    <p:sldId id="263"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1625" autoAdjust="0"/>
  </p:normalViewPr>
  <p:slideViewPr>
    <p:cSldViewPr snapToGrid="0">
      <p:cViewPr>
        <p:scale>
          <a:sx n="60" d="100"/>
          <a:sy n="60" d="100"/>
        </p:scale>
        <p:origin x="9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956F10-C064-40A5-BE82-0BAAB1283F5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MX"/>
        </a:p>
      </dgm:t>
    </dgm:pt>
    <dgm:pt modelId="{CDF4AA34-64F5-4C7D-B1F4-2F57777EB9B9}">
      <dgm:prSet/>
      <dgm:spPr>
        <a:solidFill>
          <a:schemeClr val="bg1">
            <a:lumMod val="65000"/>
            <a:lumOff val="35000"/>
          </a:schemeClr>
        </a:solidFill>
        <a:ln>
          <a:solidFill>
            <a:schemeClr val="accent1"/>
          </a:solidFill>
        </a:ln>
      </dgm:spPr>
      <dgm:t>
        <a:bodyPr/>
        <a:lstStyle/>
        <a:p>
          <a:pPr algn="ctr"/>
          <a:endParaRPr lang="es-ES_tradnl" dirty="0"/>
        </a:p>
        <a:p>
          <a:pPr algn="ctr"/>
          <a:r>
            <a:rPr lang="en-US" noProof="0" dirty="0"/>
            <a:t>Introduction</a:t>
          </a:r>
        </a:p>
        <a:p>
          <a:pPr algn="ctr"/>
          <a:endParaRPr lang="es-ES_tradnl" dirty="0"/>
        </a:p>
      </dgm:t>
    </dgm:pt>
    <dgm:pt modelId="{D30B2C3D-04FE-4F5C-B6AF-BBE987E97478}" type="parTrans" cxnId="{38DEE4E0-2554-4364-96D9-6E9C50D4667E}">
      <dgm:prSet/>
      <dgm:spPr/>
      <dgm:t>
        <a:bodyPr/>
        <a:lstStyle/>
        <a:p>
          <a:endParaRPr lang="es-MX"/>
        </a:p>
      </dgm:t>
    </dgm:pt>
    <dgm:pt modelId="{14BB4060-BB30-42BB-9083-A9C45CAF02CC}" type="sibTrans" cxnId="{38DEE4E0-2554-4364-96D9-6E9C50D4667E}">
      <dgm:prSet/>
      <dgm:spPr/>
      <dgm:t>
        <a:bodyPr/>
        <a:lstStyle/>
        <a:p>
          <a:endParaRPr lang="es-MX"/>
        </a:p>
      </dgm:t>
    </dgm:pt>
    <dgm:pt modelId="{B0C981C8-B1E2-4E67-AB63-793DE4FA7BCF}">
      <dgm:prSet/>
      <dgm:spPr>
        <a:solidFill>
          <a:schemeClr val="bg1">
            <a:lumMod val="65000"/>
            <a:lumOff val="35000"/>
          </a:schemeClr>
        </a:solidFill>
        <a:ln>
          <a:solidFill>
            <a:schemeClr val="accent1"/>
          </a:solidFill>
        </a:ln>
      </dgm:spPr>
      <dgm:t>
        <a:bodyPr/>
        <a:lstStyle/>
        <a:p>
          <a:pPr algn="ctr"/>
          <a:r>
            <a:rPr lang="es-MX" dirty="0"/>
            <a:t>Text2graphAPI</a:t>
          </a:r>
        </a:p>
      </dgm:t>
    </dgm:pt>
    <dgm:pt modelId="{11E3A6C0-4028-4695-B947-F12DD111640B}" type="parTrans" cxnId="{7BE3A1A0-6C3F-4CA9-9D8D-779375120A6F}">
      <dgm:prSet/>
      <dgm:spPr/>
      <dgm:t>
        <a:bodyPr/>
        <a:lstStyle/>
        <a:p>
          <a:endParaRPr lang="es-MX"/>
        </a:p>
      </dgm:t>
    </dgm:pt>
    <dgm:pt modelId="{B98CEF8F-0349-4D47-B808-D6C5F8436A5F}" type="sibTrans" cxnId="{7BE3A1A0-6C3F-4CA9-9D8D-779375120A6F}">
      <dgm:prSet/>
      <dgm:spPr/>
      <dgm:t>
        <a:bodyPr/>
        <a:lstStyle/>
        <a:p>
          <a:endParaRPr lang="es-MX"/>
        </a:p>
      </dgm:t>
    </dgm:pt>
    <dgm:pt modelId="{1D0DFE69-E948-44B1-B373-0CE903906D48}">
      <dgm:prSet/>
      <dgm:spPr>
        <a:solidFill>
          <a:schemeClr val="bg1">
            <a:lumMod val="65000"/>
            <a:lumOff val="35000"/>
          </a:schemeClr>
        </a:solidFill>
        <a:ln>
          <a:solidFill>
            <a:schemeClr val="accent1"/>
          </a:solidFill>
        </a:ln>
      </dgm:spPr>
      <dgm:t>
        <a:bodyPr/>
        <a:lstStyle/>
        <a:p>
          <a:pPr algn="ctr"/>
          <a:r>
            <a:rPr lang="en-US" dirty="0"/>
            <a:t>Usage of text graphs</a:t>
          </a:r>
          <a:endParaRPr lang="es-MX" dirty="0"/>
        </a:p>
      </dgm:t>
    </dgm:pt>
    <dgm:pt modelId="{4410CEEC-C01C-40B3-8A38-815EB0824681}" type="parTrans" cxnId="{49C74986-62F3-4F2D-AA6A-6F0DB9D991DC}">
      <dgm:prSet/>
      <dgm:spPr/>
      <dgm:t>
        <a:bodyPr/>
        <a:lstStyle/>
        <a:p>
          <a:endParaRPr lang="es-MX"/>
        </a:p>
      </dgm:t>
    </dgm:pt>
    <dgm:pt modelId="{F5FFF73D-508F-4C7A-AF3A-DEBC9FE4D29D}" type="sibTrans" cxnId="{49C74986-62F3-4F2D-AA6A-6F0DB9D991DC}">
      <dgm:prSet/>
      <dgm:spPr/>
      <dgm:t>
        <a:bodyPr/>
        <a:lstStyle/>
        <a:p>
          <a:endParaRPr lang="es-MX"/>
        </a:p>
      </dgm:t>
    </dgm:pt>
    <dgm:pt modelId="{DC045361-F566-4EB7-A424-52EAC6F762D4}">
      <dgm:prSet/>
      <dgm:spPr>
        <a:solidFill>
          <a:schemeClr val="bg1">
            <a:lumMod val="65000"/>
            <a:lumOff val="35000"/>
          </a:schemeClr>
        </a:solidFill>
        <a:ln>
          <a:solidFill>
            <a:schemeClr val="accent1"/>
          </a:solidFill>
        </a:ln>
      </dgm:spPr>
      <dgm:t>
        <a:bodyPr/>
        <a:lstStyle/>
        <a:p>
          <a:pPr algn="ctr"/>
          <a:r>
            <a:rPr lang="es-ES" baseline="0" dirty="0" err="1"/>
            <a:t>Hands-On</a:t>
          </a:r>
          <a:endParaRPr lang="es-ES" baseline="0" dirty="0"/>
        </a:p>
        <a:p>
          <a:pPr algn="ctr"/>
          <a:r>
            <a:rPr lang="es-ES" baseline="0" dirty="0" err="1"/>
            <a:t>Example</a:t>
          </a:r>
          <a:endParaRPr lang="es-ES" baseline="0" dirty="0"/>
        </a:p>
        <a:p>
          <a:pPr algn="ctr"/>
          <a:r>
            <a:rPr lang="es-ES" baseline="0" dirty="0"/>
            <a:t>&lt;Notebook&gt;</a:t>
          </a:r>
        </a:p>
      </dgm:t>
    </dgm:pt>
    <dgm:pt modelId="{0AD8B942-DBE2-45DF-B8BE-066ED026A8A7}" type="parTrans" cxnId="{60A33211-8671-4B6F-BBB8-1A2035A9C1B1}">
      <dgm:prSet/>
      <dgm:spPr/>
      <dgm:t>
        <a:bodyPr/>
        <a:lstStyle/>
        <a:p>
          <a:endParaRPr lang="es-MX"/>
        </a:p>
      </dgm:t>
    </dgm:pt>
    <dgm:pt modelId="{BF3F48C1-3DA0-411A-B16A-772AA2F0173B}" type="sibTrans" cxnId="{60A33211-8671-4B6F-BBB8-1A2035A9C1B1}">
      <dgm:prSet/>
      <dgm:spPr/>
      <dgm:t>
        <a:bodyPr/>
        <a:lstStyle/>
        <a:p>
          <a:endParaRPr lang="es-MX"/>
        </a:p>
      </dgm:t>
    </dgm:pt>
    <dgm:pt modelId="{E5CCDB67-1C05-47F5-A2ED-1651B5B2E24B}" type="pres">
      <dgm:prSet presAssocID="{F2956F10-C064-40A5-BE82-0BAAB1283F52}" presName="CompostProcess" presStyleCnt="0">
        <dgm:presLayoutVars>
          <dgm:dir/>
          <dgm:resizeHandles val="exact"/>
        </dgm:presLayoutVars>
      </dgm:prSet>
      <dgm:spPr/>
    </dgm:pt>
    <dgm:pt modelId="{B070D927-E8F5-454D-833D-D3852B35F29A}" type="pres">
      <dgm:prSet presAssocID="{F2956F10-C064-40A5-BE82-0BAAB1283F52}" presName="arrow" presStyleLbl="bgShp" presStyleIdx="0" presStyleCnt="1"/>
      <dgm:spPr/>
    </dgm:pt>
    <dgm:pt modelId="{DD7699BF-68E3-41AB-A8A1-13D9EECA9B29}" type="pres">
      <dgm:prSet presAssocID="{F2956F10-C064-40A5-BE82-0BAAB1283F52}" presName="linearProcess" presStyleCnt="0"/>
      <dgm:spPr/>
    </dgm:pt>
    <dgm:pt modelId="{B1C68E50-0977-402E-B94F-E5DF334EF046}" type="pres">
      <dgm:prSet presAssocID="{CDF4AA34-64F5-4C7D-B1F4-2F57777EB9B9}" presName="textNode" presStyleLbl="node1" presStyleIdx="0" presStyleCnt="4" custScaleX="135324">
        <dgm:presLayoutVars>
          <dgm:bulletEnabled val="1"/>
        </dgm:presLayoutVars>
      </dgm:prSet>
      <dgm:spPr/>
    </dgm:pt>
    <dgm:pt modelId="{CDEAC459-7398-4709-9AD8-9565838A5E8B}" type="pres">
      <dgm:prSet presAssocID="{14BB4060-BB30-42BB-9083-A9C45CAF02CC}" presName="sibTrans" presStyleCnt="0"/>
      <dgm:spPr/>
    </dgm:pt>
    <dgm:pt modelId="{F28A1FB7-FA51-4594-84D6-606390D47A8E}" type="pres">
      <dgm:prSet presAssocID="{B0C981C8-B1E2-4E67-AB63-793DE4FA7BCF}" presName="textNode" presStyleLbl="node1" presStyleIdx="1" presStyleCnt="4" custScaleX="126156">
        <dgm:presLayoutVars>
          <dgm:bulletEnabled val="1"/>
        </dgm:presLayoutVars>
      </dgm:prSet>
      <dgm:spPr/>
    </dgm:pt>
    <dgm:pt modelId="{3BEEBA3C-FBF1-4F17-93C9-A8C09D5B38D0}" type="pres">
      <dgm:prSet presAssocID="{B98CEF8F-0349-4D47-B808-D6C5F8436A5F}" presName="sibTrans" presStyleCnt="0"/>
      <dgm:spPr/>
    </dgm:pt>
    <dgm:pt modelId="{5C0AB983-057D-44AF-BE79-709A57B9F738}" type="pres">
      <dgm:prSet presAssocID="{1D0DFE69-E948-44B1-B373-0CE903906D48}" presName="textNode" presStyleLbl="node1" presStyleIdx="2" presStyleCnt="4" custScaleX="133439">
        <dgm:presLayoutVars>
          <dgm:bulletEnabled val="1"/>
        </dgm:presLayoutVars>
      </dgm:prSet>
      <dgm:spPr/>
    </dgm:pt>
    <dgm:pt modelId="{7BBBFA32-585D-43C3-A037-6299F174389A}" type="pres">
      <dgm:prSet presAssocID="{F5FFF73D-508F-4C7A-AF3A-DEBC9FE4D29D}" presName="sibTrans" presStyleCnt="0"/>
      <dgm:spPr/>
    </dgm:pt>
    <dgm:pt modelId="{E13B6303-086E-4EA2-A008-7F393779359B}" type="pres">
      <dgm:prSet presAssocID="{DC045361-F566-4EB7-A424-52EAC6F762D4}" presName="textNode" presStyleLbl="node1" presStyleIdx="3" presStyleCnt="4" custScaleX="126815">
        <dgm:presLayoutVars>
          <dgm:bulletEnabled val="1"/>
        </dgm:presLayoutVars>
      </dgm:prSet>
      <dgm:spPr/>
    </dgm:pt>
  </dgm:ptLst>
  <dgm:cxnLst>
    <dgm:cxn modelId="{60A33211-8671-4B6F-BBB8-1A2035A9C1B1}" srcId="{F2956F10-C064-40A5-BE82-0BAAB1283F52}" destId="{DC045361-F566-4EB7-A424-52EAC6F762D4}" srcOrd="3" destOrd="0" parTransId="{0AD8B942-DBE2-45DF-B8BE-066ED026A8A7}" sibTransId="{BF3F48C1-3DA0-411A-B16A-772AA2F0173B}"/>
    <dgm:cxn modelId="{92F80763-307E-40C4-9194-AA95E370B23C}" type="presOf" srcId="{F2956F10-C064-40A5-BE82-0BAAB1283F52}" destId="{E5CCDB67-1C05-47F5-A2ED-1651B5B2E24B}" srcOrd="0" destOrd="0" presId="urn:microsoft.com/office/officeart/2005/8/layout/hProcess9"/>
    <dgm:cxn modelId="{49C74986-62F3-4F2D-AA6A-6F0DB9D991DC}" srcId="{F2956F10-C064-40A5-BE82-0BAAB1283F52}" destId="{1D0DFE69-E948-44B1-B373-0CE903906D48}" srcOrd="2" destOrd="0" parTransId="{4410CEEC-C01C-40B3-8A38-815EB0824681}" sibTransId="{F5FFF73D-508F-4C7A-AF3A-DEBC9FE4D29D}"/>
    <dgm:cxn modelId="{18A0D190-C66D-43CC-9BD4-6EBEA3517C4A}" type="presOf" srcId="{B0C981C8-B1E2-4E67-AB63-793DE4FA7BCF}" destId="{F28A1FB7-FA51-4594-84D6-606390D47A8E}" srcOrd="0" destOrd="0" presId="urn:microsoft.com/office/officeart/2005/8/layout/hProcess9"/>
    <dgm:cxn modelId="{7BE3A1A0-6C3F-4CA9-9D8D-779375120A6F}" srcId="{F2956F10-C064-40A5-BE82-0BAAB1283F52}" destId="{B0C981C8-B1E2-4E67-AB63-793DE4FA7BCF}" srcOrd="1" destOrd="0" parTransId="{11E3A6C0-4028-4695-B947-F12DD111640B}" sibTransId="{B98CEF8F-0349-4D47-B808-D6C5F8436A5F}"/>
    <dgm:cxn modelId="{E2F417B9-4716-444E-968F-3549E17B5675}" type="presOf" srcId="{CDF4AA34-64F5-4C7D-B1F4-2F57777EB9B9}" destId="{B1C68E50-0977-402E-B94F-E5DF334EF046}" srcOrd="0" destOrd="0" presId="urn:microsoft.com/office/officeart/2005/8/layout/hProcess9"/>
    <dgm:cxn modelId="{AB50B4C2-70A9-41C2-8277-99AFFB94B803}" type="presOf" srcId="{DC045361-F566-4EB7-A424-52EAC6F762D4}" destId="{E13B6303-086E-4EA2-A008-7F393779359B}" srcOrd="0" destOrd="0" presId="urn:microsoft.com/office/officeart/2005/8/layout/hProcess9"/>
    <dgm:cxn modelId="{38DEE4E0-2554-4364-96D9-6E9C50D4667E}" srcId="{F2956F10-C064-40A5-BE82-0BAAB1283F52}" destId="{CDF4AA34-64F5-4C7D-B1F4-2F57777EB9B9}" srcOrd="0" destOrd="0" parTransId="{D30B2C3D-04FE-4F5C-B6AF-BBE987E97478}" sibTransId="{14BB4060-BB30-42BB-9083-A9C45CAF02CC}"/>
    <dgm:cxn modelId="{B4AB2FF7-B082-4EBF-8778-CAFCD6EC2608}" type="presOf" srcId="{1D0DFE69-E948-44B1-B373-0CE903906D48}" destId="{5C0AB983-057D-44AF-BE79-709A57B9F738}" srcOrd="0" destOrd="0" presId="urn:microsoft.com/office/officeart/2005/8/layout/hProcess9"/>
    <dgm:cxn modelId="{CB6A635F-7452-4F37-B6DD-B4A30CA833CA}" type="presParOf" srcId="{E5CCDB67-1C05-47F5-A2ED-1651B5B2E24B}" destId="{B070D927-E8F5-454D-833D-D3852B35F29A}" srcOrd="0" destOrd="0" presId="urn:microsoft.com/office/officeart/2005/8/layout/hProcess9"/>
    <dgm:cxn modelId="{03828007-F80E-4DA8-8C21-64D6CE1E72A5}" type="presParOf" srcId="{E5CCDB67-1C05-47F5-A2ED-1651B5B2E24B}" destId="{DD7699BF-68E3-41AB-A8A1-13D9EECA9B29}" srcOrd="1" destOrd="0" presId="urn:microsoft.com/office/officeart/2005/8/layout/hProcess9"/>
    <dgm:cxn modelId="{4D8F71AE-3318-4DAD-A569-88646451D1C3}" type="presParOf" srcId="{DD7699BF-68E3-41AB-A8A1-13D9EECA9B29}" destId="{B1C68E50-0977-402E-B94F-E5DF334EF046}" srcOrd="0" destOrd="0" presId="urn:microsoft.com/office/officeart/2005/8/layout/hProcess9"/>
    <dgm:cxn modelId="{9F4ACC11-AF26-41DD-9B3C-F30F04C1E991}" type="presParOf" srcId="{DD7699BF-68E3-41AB-A8A1-13D9EECA9B29}" destId="{CDEAC459-7398-4709-9AD8-9565838A5E8B}" srcOrd="1" destOrd="0" presId="urn:microsoft.com/office/officeart/2005/8/layout/hProcess9"/>
    <dgm:cxn modelId="{5724AD56-69EF-429A-B9A1-66F8362DD597}" type="presParOf" srcId="{DD7699BF-68E3-41AB-A8A1-13D9EECA9B29}" destId="{F28A1FB7-FA51-4594-84D6-606390D47A8E}" srcOrd="2" destOrd="0" presId="urn:microsoft.com/office/officeart/2005/8/layout/hProcess9"/>
    <dgm:cxn modelId="{9D721DFF-7A8C-4398-BC81-BA5E51C939FC}" type="presParOf" srcId="{DD7699BF-68E3-41AB-A8A1-13D9EECA9B29}" destId="{3BEEBA3C-FBF1-4F17-93C9-A8C09D5B38D0}" srcOrd="3" destOrd="0" presId="urn:microsoft.com/office/officeart/2005/8/layout/hProcess9"/>
    <dgm:cxn modelId="{DE9758FA-F127-4B9F-AED1-99F7D2AEB503}" type="presParOf" srcId="{DD7699BF-68E3-41AB-A8A1-13D9EECA9B29}" destId="{5C0AB983-057D-44AF-BE79-709A57B9F738}" srcOrd="4" destOrd="0" presId="urn:microsoft.com/office/officeart/2005/8/layout/hProcess9"/>
    <dgm:cxn modelId="{E6147900-EB18-4695-AF33-0F924FAB4C62}" type="presParOf" srcId="{DD7699BF-68E3-41AB-A8A1-13D9EECA9B29}" destId="{7BBBFA32-585D-43C3-A037-6299F174389A}" srcOrd="5" destOrd="0" presId="urn:microsoft.com/office/officeart/2005/8/layout/hProcess9"/>
    <dgm:cxn modelId="{F0827F48-15A8-4F7D-95C1-DFC583542E32}" type="presParOf" srcId="{DD7699BF-68E3-41AB-A8A1-13D9EECA9B29}" destId="{E13B6303-086E-4EA2-A008-7F393779359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0D927-E8F5-454D-833D-D3852B35F29A}">
      <dsp:nvSpPr>
        <dsp:cNvPr id="0" name=""/>
        <dsp:cNvSpPr/>
      </dsp:nvSpPr>
      <dsp:spPr>
        <a:xfrm>
          <a:off x="745807" y="0"/>
          <a:ext cx="8452484" cy="364807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68E50-0977-402E-B94F-E5DF334EF046}">
      <dsp:nvSpPr>
        <dsp:cNvPr id="0" name=""/>
        <dsp:cNvSpPr/>
      </dsp:nvSpPr>
      <dsp:spPr>
        <a:xfrm>
          <a:off x="6817" y="1094422"/>
          <a:ext cx="2450452" cy="1459229"/>
        </a:xfrm>
        <a:prstGeom prst="roundRect">
          <a:avLst/>
        </a:prstGeom>
        <a:solidFill>
          <a:schemeClr val="bg1">
            <a:lumMod val="65000"/>
            <a:lumOff val="35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es-ES_tradnl" sz="2100" kern="1200" dirty="0"/>
        </a:p>
        <a:p>
          <a:pPr marL="0" lvl="0" indent="0" algn="ctr" defTabSz="933450">
            <a:lnSpc>
              <a:spcPct val="90000"/>
            </a:lnSpc>
            <a:spcBef>
              <a:spcPct val="0"/>
            </a:spcBef>
            <a:spcAft>
              <a:spcPct val="35000"/>
            </a:spcAft>
            <a:buNone/>
          </a:pPr>
          <a:r>
            <a:rPr lang="en-US" sz="2100" kern="1200" noProof="0" dirty="0"/>
            <a:t>Introduction</a:t>
          </a:r>
        </a:p>
        <a:p>
          <a:pPr marL="0" lvl="0" indent="0" algn="ctr" defTabSz="933450">
            <a:lnSpc>
              <a:spcPct val="90000"/>
            </a:lnSpc>
            <a:spcBef>
              <a:spcPct val="0"/>
            </a:spcBef>
            <a:spcAft>
              <a:spcPct val="35000"/>
            </a:spcAft>
            <a:buNone/>
          </a:pPr>
          <a:endParaRPr lang="es-ES_tradnl" sz="2100" kern="1200" dirty="0"/>
        </a:p>
      </dsp:txBody>
      <dsp:txXfrm>
        <a:off x="78051" y="1165656"/>
        <a:ext cx="2307984" cy="1316761"/>
      </dsp:txXfrm>
    </dsp:sp>
    <dsp:sp modelId="{F28A1FB7-FA51-4594-84D6-606390D47A8E}">
      <dsp:nvSpPr>
        <dsp:cNvPr id="0" name=""/>
        <dsp:cNvSpPr/>
      </dsp:nvSpPr>
      <dsp:spPr>
        <a:xfrm>
          <a:off x="2618231" y="1094422"/>
          <a:ext cx="2284438" cy="1459229"/>
        </a:xfrm>
        <a:prstGeom prst="roundRect">
          <a:avLst/>
        </a:prstGeom>
        <a:solidFill>
          <a:schemeClr val="bg1">
            <a:lumMod val="65000"/>
            <a:lumOff val="35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Text2graphAPI</a:t>
          </a:r>
        </a:p>
      </dsp:txBody>
      <dsp:txXfrm>
        <a:off x="2689465" y="1165656"/>
        <a:ext cx="2141970" cy="1316761"/>
      </dsp:txXfrm>
    </dsp:sp>
    <dsp:sp modelId="{5C0AB983-057D-44AF-BE79-709A57B9F738}">
      <dsp:nvSpPr>
        <dsp:cNvPr id="0" name=""/>
        <dsp:cNvSpPr/>
      </dsp:nvSpPr>
      <dsp:spPr>
        <a:xfrm>
          <a:off x="5063629" y="1094422"/>
          <a:ext cx="2416319" cy="1459229"/>
        </a:xfrm>
        <a:prstGeom prst="roundRect">
          <a:avLst/>
        </a:prstGeom>
        <a:solidFill>
          <a:schemeClr val="bg1">
            <a:lumMod val="65000"/>
            <a:lumOff val="35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Usage of text graphs</a:t>
          </a:r>
          <a:endParaRPr lang="es-MX" sz="2100" kern="1200" dirty="0"/>
        </a:p>
      </dsp:txBody>
      <dsp:txXfrm>
        <a:off x="5134863" y="1165656"/>
        <a:ext cx="2273851" cy="1316761"/>
      </dsp:txXfrm>
    </dsp:sp>
    <dsp:sp modelId="{E13B6303-086E-4EA2-A008-7F393779359B}">
      <dsp:nvSpPr>
        <dsp:cNvPr id="0" name=""/>
        <dsp:cNvSpPr/>
      </dsp:nvSpPr>
      <dsp:spPr>
        <a:xfrm>
          <a:off x="7640909" y="1094422"/>
          <a:ext cx="2296371" cy="1459229"/>
        </a:xfrm>
        <a:prstGeom prst="roundRect">
          <a:avLst/>
        </a:prstGeom>
        <a:solidFill>
          <a:schemeClr val="bg1">
            <a:lumMod val="65000"/>
            <a:lumOff val="35000"/>
          </a:schemeClr>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baseline="0" dirty="0" err="1"/>
            <a:t>Hands-On</a:t>
          </a:r>
          <a:endParaRPr lang="es-ES" sz="2100" kern="1200" baseline="0" dirty="0"/>
        </a:p>
        <a:p>
          <a:pPr marL="0" lvl="0" indent="0" algn="ctr" defTabSz="933450">
            <a:lnSpc>
              <a:spcPct val="90000"/>
            </a:lnSpc>
            <a:spcBef>
              <a:spcPct val="0"/>
            </a:spcBef>
            <a:spcAft>
              <a:spcPct val="35000"/>
            </a:spcAft>
            <a:buNone/>
          </a:pPr>
          <a:r>
            <a:rPr lang="es-ES" sz="2100" kern="1200" baseline="0" dirty="0" err="1"/>
            <a:t>Example</a:t>
          </a:r>
          <a:endParaRPr lang="es-ES" sz="2100" kern="1200" baseline="0" dirty="0"/>
        </a:p>
        <a:p>
          <a:pPr marL="0" lvl="0" indent="0" algn="ctr" defTabSz="933450">
            <a:lnSpc>
              <a:spcPct val="90000"/>
            </a:lnSpc>
            <a:spcBef>
              <a:spcPct val="0"/>
            </a:spcBef>
            <a:spcAft>
              <a:spcPct val="35000"/>
            </a:spcAft>
            <a:buNone/>
          </a:pPr>
          <a:r>
            <a:rPr lang="es-ES" sz="2100" kern="1200" baseline="0" dirty="0"/>
            <a:t>&lt;Notebook&gt;</a:t>
          </a:r>
        </a:p>
      </dsp:txBody>
      <dsp:txXfrm>
        <a:off x="7712143" y="1165656"/>
        <a:ext cx="2153903" cy="131676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B7E6B-11F6-42C2-8704-364EADDD517E}" type="datetimeFigureOut">
              <a:rPr lang="es-MX" smtClean="0"/>
              <a:t>12/09/2023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8684A-0DAE-4786-8052-9993A79F7A54}" type="slidenum">
              <a:rPr lang="es-MX" smtClean="0"/>
              <a:t>‹Nº›</a:t>
            </a:fld>
            <a:endParaRPr lang="es-MX"/>
          </a:p>
        </p:txBody>
      </p:sp>
    </p:spTree>
    <p:extLst>
      <p:ext uri="{BB962C8B-B14F-4D97-AF65-F5344CB8AC3E}">
        <p14:creationId xmlns:p14="http://schemas.microsoft.com/office/powerpoint/2010/main" val="350763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NOTES</a:t>
            </a:r>
          </a:p>
          <a:p>
            <a:endParaRPr lang="es-MX" dirty="0"/>
          </a:p>
          <a:p>
            <a:r>
              <a:rPr lang="en-US" dirty="0"/>
              <a:t>- Hello everyone</a:t>
            </a:r>
          </a:p>
          <a:p>
            <a:r>
              <a:rPr lang="en-US" dirty="0"/>
              <a:t>- My name is Andric Valdez, </a:t>
            </a:r>
            <a:r>
              <a:rPr lang="en-US" dirty="0" err="1"/>
              <a:t>it’a</a:t>
            </a:r>
            <a:r>
              <a:rPr lang="en-US" dirty="0"/>
              <a:t> a </a:t>
            </a:r>
            <a:r>
              <a:rPr lang="en-US" dirty="0" err="1"/>
              <a:t>pleausure</a:t>
            </a:r>
            <a:r>
              <a:rPr lang="en-US" dirty="0"/>
              <a:t> to be here</a:t>
            </a:r>
          </a:p>
          <a:p>
            <a:r>
              <a:rPr lang="en-US" dirty="0"/>
              <a:t>- I am a </a:t>
            </a:r>
            <a:r>
              <a:rPr lang="en-US" dirty="0" err="1"/>
              <a:t>phD</a:t>
            </a:r>
            <a:r>
              <a:rPr lang="en-US" dirty="0"/>
              <a:t> student in computer science in the IIMAS department</a:t>
            </a:r>
          </a:p>
          <a:p>
            <a:r>
              <a:rPr lang="en-US" dirty="0"/>
              <a:t>- Today I’m </a:t>
            </a:r>
            <a:r>
              <a:rPr lang="en-US" dirty="0" err="1"/>
              <a:t>gonna</a:t>
            </a:r>
            <a:r>
              <a:rPr lang="en-US" dirty="0"/>
              <a:t> present an API/Library called Text2graphAPI, used to transform text documents into text graph</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a:t>
            </a:fld>
            <a:endParaRPr lang="es-MX"/>
          </a:p>
        </p:txBody>
      </p:sp>
    </p:spTree>
    <p:extLst>
      <p:ext uri="{BB962C8B-B14F-4D97-AF65-F5344CB8AC3E}">
        <p14:creationId xmlns:p14="http://schemas.microsoft.com/office/powerpoint/2010/main" val="31979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sz="1200" dirty="0"/>
          </a:p>
          <a:p>
            <a:pPr marL="171450" indent="-171450">
              <a:buFont typeface="Arial" panose="020B0604020202020204" pitchFamily="34" charset="0"/>
              <a:buChar char="•"/>
            </a:pPr>
            <a:r>
              <a:rPr lang="es-ES" sz="1200" dirty="0" err="1"/>
              <a:t>The</a:t>
            </a:r>
            <a:r>
              <a:rPr lang="es-ES" sz="1200" dirty="0"/>
              <a:t> </a:t>
            </a:r>
            <a:r>
              <a:rPr lang="es-ES" sz="1200" dirty="0" err="1"/>
              <a:t>first</a:t>
            </a:r>
            <a:r>
              <a:rPr lang="es-ES" sz="1200" dirty="0"/>
              <a:t> </a:t>
            </a:r>
            <a:r>
              <a:rPr lang="es-ES" sz="1200" dirty="0" err="1"/>
              <a:t>representation</a:t>
            </a:r>
            <a:r>
              <a:rPr lang="es-ES" sz="1200" dirty="0"/>
              <a:t> </a:t>
            </a:r>
            <a:r>
              <a:rPr lang="es-ES" sz="1200" dirty="0" err="1"/>
              <a:t>supoprted</a:t>
            </a:r>
            <a:r>
              <a:rPr lang="es-ES" sz="1200" dirty="0"/>
              <a:t> </a:t>
            </a:r>
            <a:r>
              <a:rPr lang="es-ES" sz="1200" dirty="0" err="1"/>
              <a:t>is</a:t>
            </a:r>
            <a:r>
              <a:rPr lang="es-ES" sz="1200" dirty="0"/>
              <a:t> </a:t>
            </a:r>
            <a:r>
              <a:rPr lang="es-ES" sz="1200" dirty="0" err="1"/>
              <a:t>the</a:t>
            </a:r>
            <a:r>
              <a:rPr lang="es-ES" sz="1200" dirty="0"/>
              <a:t> Co-</a:t>
            </a:r>
            <a:r>
              <a:rPr lang="es-ES" sz="1200" dirty="0" err="1"/>
              <a:t>Ocurrence</a:t>
            </a:r>
            <a:r>
              <a:rPr lang="es-ES" sz="1200" dirty="0"/>
              <a:t> </a:t>
            </a:r>
            <a:r>
              <a:rPr lang="es-ES" sz="1200" dirty="0" err="1"/>
              <a:t>Graph</a:t>
            </a:r>
            <a:endParaRPr lang="es-ES" sz="1200" dirty="0"/>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n-US" dirty="0"/>
              <a:t>Per 1 input document generates 1 graph as an output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Entities and relations are built as: </a:t>
            </a:r>
          </a:p>
          <a:p>
            <a:pPr lvl="1"/>
            <a:r>
              <a:rPr lang="es-ES" b="1" dirty="0" err="1"/>
              <a:t>Nodes</a:t>
            </a:r>
            <a:r>
              <a:rPr lang="es-ES" b="1" dirty="0"/>
              <a:t>: </a:t>
            </a:r>
            <a:r>
              <a:rPr lang="en-US" dirty="0"/>
              <a:t>each word from the document</a:t>
            </a:r>
          </a:p>
          <a:p>
            <a:pPr lvl="1"/>
            <a:r>
              <a:rPr lang="es-ES" b="1" dirty="0" err="1"/>
              <a:t>Edges</a:t>
            </a:r>
            <a:r>
              <a:rPr lang="es-ES" b="1" dirty="0"/>
              <a:t> : </a:t>
            </a:r>
            <a:r>
              <a:rPr lang="en-US" dirty="0"/>
              <a:t>co-occurrence of two words from the document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Weights are built as:</a:t>
            </a:r>
          </a:p>
          <a:p>
            <a:pPr lvl="1"/>
            <a:r>
              <a:rPr lang="es-ES" b="1" dirty="0" err="1"/>
              <a:t>Nodes</a:t>
            </a:r>
            <a:r>
              <a:rPr lang="es-ES" dirty="0"/>
              <a:t>: </a:t>
            </a:r>
            <a:r>
              <a:rPr lang="es-ES" i="1" dirty="0" err="1"/>
              <a:t>Part</a:t>
            </a:r>
            <a:r>
              <a:rPr lang="es-ES" i="1" dirty="0"/>
              <a:t> </a:t>
            </a:r>
            <a:r>
              <a:rPr lang="es-ES" i="1" dirty="0" err="1"/>
              <a:t>of</a:t>
            </a:r>
            <a:r>
              <a:rPr lang="es-ES" i="1" dirty="0"/>
              <a:t> </a:t>
            </a:r>
            <a:r>
              <a:rPr lang="es-ES" i="1" dirty="0" err="1"/>
              <a:t>Speech</a:t>
            </a:r>
            <a:r>
              <a:rPr lang="es-ES" i="1" dirty="0"/>
              <a:t> tag </a:t>
            </a:r>
            <a:r>
              <a:rPr lang="es-ES" dirty="0"/>
              <a:t>(POS)</a:t>
            </a:r>
          </a:p>
          <a:p>
            <a:pPr lvl="1"/>
            <a:r>
              <a:rPr lang="es-ES" b="1" dirty="0" err="1"/>
              <a:t>Edges</a:t>
            </a:r>
            <a:r>
              <a:rPr lang="es-ES" dirty="0"/>
              <a:t>: </a:t>
            </a:r>
            <a:r>
              <a:rPr lang="es-ES" dirty="0" err="1"/>
              <a:t>Co-ocurrence</a:t>
            </a:r>
            <a:r>
              <a:rPr lang="es-ES" dirty="0"/>
              <a:t> </a:t>
            </a:r>
            <a:r>
              <a:rPr lang="es-ES" dirty="0" err="1"/>
              <a:t>frequency</a:t>
            </a:r>
            <a:r>
              <a:rPr lang="es-ES" dirty="0"/>
              <a:t> </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10</a:t>
            </a:fld>
            <a:endParaRPr lang="es-MX"/>
          </a:p>
        </p:txBody>
      </p:sp>
    </p:spTree>
    <p:extLst>
      <p:ext uri="{BB962C8B-B14F-4D97-AF65-F5344CB8AC3E}">
        <p14:creationId xmlns:p14="http://schemas.microsoft.com/office/powerpoint/2010/main" val="3847559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endParaRPr lang="es-ES" sz="1200" dirty="0"/>
          </a:p>
          <a:p>
            <a:pPr marL="171450" indent="-171450" algn="l">
              <a:buFont typeface="Arial" panose="020B0604020202020204" pitchFamily="34" charset="0"/>
              <a:buChar char="•"/>
            </a:pPr>
            <a:r>
              <a:rPr lang="es-ES" sz="1200" dirty="0"/>
              <a:t>And </a:t>
            </a:r>
            <a:r>
              <a:rPr lang="es-ES" sz="1200" dirty="0" err="1"/>
              <a:t>the</a:t>
            </a:r>
            <a:r>
              <a:rPr lang="es-ES" sz="1200" dirty="0"/>
              <a:t> </a:t>
            </a:r>
            <a:r>
              <a:rPr lang="es-ES" sz="1200" dirty="0" err="1"/>
              <a:t>second</a:t>
            </a:r>
            <a:r>
              <a:rPr lang="es-ES" sz="1200" dirty="0"/>
              <a:t> </a:t>
            </a:r>
            <a:r>
              <a:rPr lang="es-ES" sz="1200" dirty="0" err="1"/>
              <a:t>representation</a:t>
            </a:r>
            <a:r>
              <a:rPr lang="es-ES" sz="1200" dirty="0"/>
              <a:t> </a:t>
            </a:r>
            <a:r>
              <a:rPr lang="es-ES" sz="1200" dirty="0" err="1"/>
              <a:t>supoprted</a:t>
            </a:r>
            <a:r>
              <a:rPr lang="es-ES" sz="1200" dirty="0"/>
              <a:t> </a:t>
            </a:r>
            <a:r>
              <a:rPr lang="es-ES" sz="1200" dirty="0" err="1"/>
              <a:t>is</a:t>
            </a:r>
            <a:r>
              <a:rPr lang="es-ES" sz="1200" dirty="0"/>
              <a:t> </a:t>
            </a:r>
            <a:r>
              <a:rPr lang="es-ES" sz="1200" dirty="0" err="1"/>
              <a:t>the</a:t>
            </a:r>
            <a:r>
              <a:rPr lang="es-ES" sz="1200" dirty="0"/>
              <a:t> </a:t>
            </a:r>
            <a:r>
              <a:rPr lang="es-ES" sz="1200" dirty="0" err="1"/>
              <a:t>Heterogeneous</a:t>
            </a:r>
            <a:r>
              <a:rPr lang="es-ES" sz="1200" dirty="0"/>
              <a:t> </a:t>
            </a:r>
            <a:r>
              <a:rPr lang="es-ES" sz="1200" dirty="0" err="1"/>
              <a:t>Graph</a:t>
            </a:r>
            <a:r>
              <a:rPr lang="es-ES" sz="1200" dirty="0"/>
              <a:t> </a:t>
            </a:r>
          </a:p>
          <a:p>
            <a:pPr marL="171450" indent="-171450" algn="l">
              <a:buFont typeface="Arial" panose="020B0604020202020204" pitchFamily="34" charset="0"/>
              <a:buChar char="•"/>
            </a:pPr>
            <a:endParaRPr lang="es-ES" sz="1200" dirty="0"/>
          </a:p>
          <a:p>
            <a:pPr marL="171450" indent="-171450" algn="l">
              <a:buFont typeface="Arial" panose="020B0604020202020204" pitchFamily="34" charset="0"/>
              <a:buChar char="•"/>
            </a:pPr>
            <a:r>
              <a:rPr lang="en-US" dirty="0"/>
              <a:t>For multiple input documents (corpus) generates 1 graph as an output </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r>
              <a:rPr lang="en-US" dirty="0"/>
              <a:t>Entities and relations are built as: </a:t>
            </a:r>
          </a:p>
          <a:p>
            <a:pPr lvl="1"/>
            <a:r>
              <a:rPr lang="es-ES" b="1" dirty="0" err="1"/>
              <a:t>Nodes</a:t>
            </a:r>
            <a:r>
              <a:rPr lang="es-ES" b="1" dirty="0"/>
              <a:t>: </a:t>
            </a:r>
            <a:r>
              <a:rPr lang="es-ES" dirty="0" err="1"/>
              <a:t>each</a:t>
            </a:r>
            <a:r>
              <a:rPr lang="es-ES" dirty="0"/>
              <a:t> Word and </a:t>
            </a:r>
            <a:r>
              <a:rPr lang="es-ES" dirty="0" err="1"/>
              <a:t>each</a:t>
            </a:r>
            <a:r>
              <a:rPr lang="es-ES" dirty="0"/>
              <a:t> </a:t>
            </a:r>
            <a:r>
              <a:rPr lang="es-ES" dirty="0" err="1"/>
              <a:t>document</a:t>
            </a:r>
            <a:r>
              <a:rPr lang="es-ES" dirty="0"/>
              <a:t> (corpus)</a:t>
            </a:r>
          </a:p>
          <a:p>
            <a:pPr lvl="1"/>
            <a:r>
              <a:rPr lang="es-ES" b="1" dirty="0"/>
              <a:t>Aristas: </a:t>
            </a:r>
            <a:r>
              <a:rPr lang="en-US" dirty="0"/>
              <a:t>Word-Word for co-occurrence and document-word when the word appears in the document</a:t>
            </a:r>
          </a:p>
          <a:p>
            <a:pPr marL="457200" lvl="1" indent="0" algn="l">
              <a:buFont typeface="Arial" panose="020B0604020202020204" pitchFamily="34" charset="0"/>
              <a:buNone/>
            </a:pPr>
            <a:endParaRPr lang="en-US" dirty="0"/>
          </a:p>
          <a:p>
            <a:pPr marL="171450" indent="-171450" algn="l">
              <a:buFont typeface="Arial" panose="020B0604020202020204" pitchFamily="34" charset="0"/>
              <a:buChar char="•"/>
            </a:pPr>
            <a:r>
              <a:rPr lang="en-US" dirty="0"/>
              <a:t>Weights are built as:</a:t>
            </a:r>
          </a:p>
          <a:p>
            <a:pPr lvl="1"/>
            <a:r>
              <a:rPr lang="es-ES" b="1" dirty="0" err="1"/>
              <a:t>Nodes</a:t>
            </a:r>
            <a:r>
              <a:rPr lang="es-ES" dirty="0"/>
              <a:t>: </a:t>
            </a:r>
            <a:r>
              <a:rPr lang="es-ES" i="1" dirty="0" err="1"/>
              <a:t>Part</a:t>
            </a:r>
            <a:r>
              <a:rPr lang="es-ES" i="1" dirty="0"/>
              <a:t> </a:t>
            </a:r>
            <a:r>
              <a:rPr lang="es-ES" i="1" dirty="0" err="1"/>
              <a:t>of</a:t>
            </a:r>
            <a:r>
              <a:rPr lang="es-ES" i="1" dirty="0"/>
              <a:t> </a:t>
            </a:r>
            <a:r>
              <a:rPr lang="es-ES" i="1" dirty="0" err="1"/>
              <a:t>Speech</a:t>
            </a:r>
            <a:r>
              <a:rPr lang="es-ES" i="1" dirty="0"/>
              <a:t> tag </a:t>
            </a:r>
            <a:r>
              <a:rPr lang="es-ES" dirty="0"/>
              <a:t>(POS) </a:t>
            </a:r>
            <a:r>
              <a:rPr lang="es-ES" dirty="0" err="1"/>
              <a:t>for</a:t>
            </a:r>
            <a:r>
              <a:rPr lang="es-ES" dirty="0"/>
              <a:t> Word </a:t>
            </a:r>
            <a:r>
              <a:rPr lang="es-ES" dirty="0" err="1"/>
              <a:t>nodes</a:t>
            </a:r>
            <a:endParaRPr lang="es-ES" dirty="0"/>
          </a:p>
          <a:p>
            <a:pPr lvl="1"/>
            <a:r>
              <a:rPr lang="es-ES" b="1" dirty="0" err="1"/>
              <a:t>Edges</a:t>
            </a:r>
            <a:r>
              <a:rPr lang="es-ES" dirty="0"/>
              <a:t>: PMI </a:t>
            </a:r>
            <a:r>
              <a:rPr lang="es-ES" dirty="0" err="1"/>
              <a:t>value</a:t>
            </a:r>
            <a:r>
              <a:rPr lang="es-ES" dirty="0"/>
              <a:t> </a:t>
            </a:r>
            <a:r>
              <a:rPr lang="es-ES" dirty="0" err="1"/>
              <a:t>for</a:t>
            </a:r>
            <a:r>
              <a:rPr lang="es-ES" dirty="0"/>
              <a:t> Word-Word* </a:t>
            </a:r>
            <a:r>
              <a:rPr lang="es-ES" dirty="0" err="1"/>
              <a:t>relation</a:t>
            </a:r>
            <a:r>
              <a:rPr lang="es-ES" dirty="0"/>
              <a:t> and TF-IDF </a:t>
            </a:r>
            <a:r>
              <a:rPr lang="es-ES" dirty="0" err="1"/>
              <a:t>value</a:t>
            </a:r>
            <a:r>
              <a:rPr lang="es-ES" dirty="0"/>
              <a:t> </a:t>
            </a:r>
            <a:r>
              <a:rPr lang="es-ES" dirty="0" err="1"/>
              <a:t>for</a:t>
            </a:r>
            <a:r>
              <a:rPr lang="es-ES" dirty="0"/>
              <a:t> </a:t>
            </a:r>
            <a:r>
              <a:rPr lang="es-ES" dirty="0" err="1"/>
              <a:t>Document</a:t>
            </a:r>
            <a:r>
              <a:rPr lang="es-ES" dirty="0"/>
              <a:t>-Word </a:t>
            </a:r>
            <a:r>
              <a:rPr lang="es-ES" dirty="0" err="1"/>
              <a:t>relation</a:t>
            </a:r>
            <a:endParaRPr lang="es-ES" dirty="0"/>
          </a:p>
          <a:p>
            <a:pPr lvl="1"/>
            <a:endParaRPr lang="es-E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 point-wise mutual information (PMI), very popular metric to measure the association between two words</a:t>
            </a:r>
          </a:p>
          <a:p>
            <a:pPr lvl="1"/>
            <a:endParaRPr lang="es-ES" dirty="0"/>
          </a:p>
          <a:p>
            <a:pPr marL="285750" indent="-285750" algn="l">
              <a:buFont typeface="Arial" panose="020B0604020202020204" pitchFamily="34" charset="0"/>
              <a:buChar char="•"/>
            </a:pPr>
            <a:endParaRPr lang="es-ES" sz="1200"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11</a:t>
            </a:fld>
            <a:endParaRPr lang="es-MX"/>
          </a:p>
        </p:txBody>
      </p:sp>
    </p:spTree>
    <p:extLst>
      <p:ext uri="{BB962C8B-B14F-4D97-AF65-F5344CB8AC3E}">
        <p14:creationId xmlns:p14="http://schemas.microsoft.com/office/powerpoint/2010/main" val="942909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sz="1200" dirty="0"/>
              <a:t>- now let's see some testing results using the library for different datasets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a:t>
            </a:r>
            <a:r>
              <a:rPr lang="en-US" sz="1200" dirty="0" err="1"/>
              <a:t>Exaplain</a:t>
            </a:r>
            <a:r>
              <a:rPr lang="en-US" sz="1200" dirty="0"/>
              <a:t> table…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We wanted to observe the transformation time, and explore the graphs obtain as an </a:t>
            </a:r>
            <a:r>
              <a:rPr lang="en-US" sz="1200" dirty="0" err="1"/>
              <a:t>otputs</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So, for example for the PAN 2020 (that it is a big dataset, that has 500 hundred k documents), each of this documents on average obtained a graph with 1,462 nodes and 375 edges, and the total time for the whole corpus took 35 minutes</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12</a:t>
            </a:fld>
            <a:endParaRPr lang="es-MX"/>
          </a:p>
        </p:txBody>
      </p:sp>
    </p:spTree>
    <p:extLst>
      <p:ext uri="{BB962C8B-B14F-4D97-AF65-F5344CB8AC3E}">
        <p14:creationId xmlns:p14="http://schemas.microsoft.com/office/powerpoint/2010/main" val="184669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Now let’s talk about the usage of text graph</a:t>
            </a:r>
          </a:p>
          <a:p>
            <a:endParaRPr lang="en-US" dirty="0"/>
          </a:p>
          <a:p>
            <a:r>
              <a:rPr lang="en-US" dirty="0"/>
              <a:t>- There are many research work that solve different NLP tasks using this text graph approach: For instance We have found Works related to Sentiments Analysis / Text </a:t>
            </a:r>
            <a:r>
              <a:rPr lang="en-US" dirty="0" err="1"/>
              <a:t>Calssification</a:t>
            </a:r>
            <a:r>
              <a:rPr lang="en-US" dirty="0"/>
              <a:t> / Authorship Analysis</a:t>
            </a:r>
          </a:p>
          <a:p>
            <a:endParaRPr lang="en-US" dirty="0"/>
          </a:p>
          <a:p>
            <a:r>
              <a:rPr lang="en-US" dirty="0"/>
              <a:t>- But, we are more focus on </a:t>
            </a:r>
            <a:r>
              <a:rPr lang="en-US" dirty="0" err="1"/>
              <a:t>Authoship</a:t>
            </a:r>
            <a:r>
              <a:rPr lang="en-US" dirty="0"/>
              <a:t> Analysis </a:t>
            </a:r>
            <a:r>
              <a:rPr lang="en-US" dirty="0" err="1"/>
              <a:t>área</a:t>
            </a:r>
            <a:r>
              <a:rPr lang="en-US" dirty="0"/>
              <a:t>, specifically in the Authorship Verification task, We participate in the PAN competition every year</a:t>
            </a:r>
          </a:p>
          <a:p>
            <a:endParaRPr lang="en-US" dirty="0"/>
          </a:p>
          <a:p>
            <a:r>
              <a:rPr lang="en-US" dirty="0"/>
              <a:t>- PAN is a workshop series and a networking initiative for stylometry and digital text forensics</a:t>
            </a:r>
          </a:p>
          <a:p>
            <a:endParaRPr lang="en-US" dirty="0"/>
          </a:p>
          <a:p>
            <a:r>
              <a:rPr lang="en-US" dirty="0"/>
              <a:t>- And, this specific Authorship Verification task try to solve the following question..	</a:t>
            </a:r>
          </a:p>
          <a:p>
            <a:r>
              <a:rPr lang="en-US" dirty="0"/>
              <a:t>	whether two texts have been written by the same author comparing the texts' writing styles.</a:t>
            </a:r>
          </a:p>
          <a:p>
            <a:endParaRPr lang="en-US" dirty="0"/>
          </a:p>
          <a:p>
            <a:r>
              <a:rPr lang="en-US" dirty="0"/>
              <a:t>- There are different approaches to solve this task, in our case we commonly use text graph representation</a:t>
            </a:r>
            <a:endParaRPr lang="es-MX" dirty="0"/>
          </a:p>
          <a:p>
            <a:pPr marL="171450" indent="-171450">
              <a:buFont typeface="Arial" panose="020B0604020202020204" pitchFamily="34" charset="0"/>
              <a:buChar char="•"/>
            </a:pPr>
            <a:endParaRPr lang="es-MX" dirty="0"/>
          </a:p>
          <a:p>
            <a:pPr marL="171450" indent="-171450">
              <a:buFont typeface="Arial" panose="020B0604020202020204" pitchFamily="34" charset="0"/>
              <a:buChar char="•"/>
            </a:pPr>
            <a:endParaRPr lang="es-MX" dirty="0"/>
          </a:p>
          <a:p>
            <a:pPr marL="171450" indent="-171450">
              <a:buFont typeface="Arial" panose="020B0604020202020204" pitchFamily="34" charset="0"/>
              <a:buChar char="•"/>
            </a:pPr>
            <a:endParaRPr lang="es-MX" dirty="0"/>
          </a:p>
          <a:p>
            <a:pPr marL="171450" indent="-171450">
              <a:buFont typeface="Arial" panose="020B0604020202020204" pitchFamily="34" charset="0"/>
              <a:buChar char="•"/>
            </a:pP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13</a:t>
            </a:fld>
            <a:endParaRPr lang="es-MX"/>
          </a:p>
        </p:txBody>
      </p:sp>
    </p:spTree>
    <p:extLst>
      <p:ext uri="{BB962C8B-B14F-4D97-AF65-F5344CB8AC3E}">
        <p14:creationId xmlns:p14="http://schemas.microsoft.com/office/powerpoint/2010/main" val="324764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n-US" dirty="0"/>
              <a:t> To mention some relevant and interesting works…</a:t>
            </a:r>
            <a:endParaRPr lang="es-ES"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14</a:t>
            </a:fld>
            <a:endParaRPr lang="es-MX"/>
          </a:p>
        </p:txBody>
      </p:sp>
    </p:spTree>
    <p:extLst>
      <p:ext uri="{BB962C8B-B14F-4D97-AF65-F5344CB8AC3E}">
        <p14:creationId xmlns:p14="http://schemas.microsoft.com/office/powerpoint/2010/main" val="13455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dirty="0"/>
              <a:t>Applying in Authorship Verification task for PAN 2023</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n-US" dirty="0"/>
              <a:t>Adding new features/functionalities: Graph Exploration, Parameterization</a:t>
            </a:r>
          </a:p>
          <a:p>
            <a:pPr marL="628650" lvl="1" indent="-171450">
              <a:buFont typeface="Arial" panose="020B0604020202020204" pitchFamily="34" charset="0"/>
              <a:buChar char="•"/>
            </a:pPr>
            <a:r>
              <a:rPr lang="en-US" b="0" i="0" dirty="0" err="1">
                <a:solidFill>
                  <a:srgbClr val="202124"/>
                </a:solidFill>
                <a:effectLst/>
                <a:latin typeface="Google Sans"/>
              </a:rPr>
              <a:t>Stylometryc</a:t>
            </a:r>
            <a:r>
              <a:rPr lang="en-US" b="0" i="0" dirty="0">
                <a:solidFill>
                  <a:srgbClr val="202124"/>
                </a:solidFill>
                <a:effectLst/>
                <a:latin typeface="Google Sans"/>
              </a:rPr>
              <a:t> </a:t>
            </a:r>
            <a:r>
              <a:rPr lang="en-US" b="0" i="0" dirty="0">
                <a:solidFill>
                  <a:srgbClr val="040C28"/>
                </a:solidFill>
                <a:effectLst/>
                <a:latin typeface="Google Sans"/>
              </a:rPr>
              <a:t>analysis in order to extract some relevant features: node centrality, shortest part, node groups </a:t>
            </a:r>
          </a:p>
          <a:p>
            <a:pPr marL="628650" lvl="1" indent="-171450">
              <a:buFont typeface="Arial" panose="020B0604020202020204" pitchFamily="34" charset="0"/>
              <a:buChar char="•"/>
            </a:pPr>
            <a:r>
              <a:rPr lang="en-US" b="0" i="0" dirty="0">
                <a:solidFill>
                  <a:srgbClr val="040C28"/>
                </a:solidFill>
                <a:effectLst/>
                <a:latin typeface="Google Sans"/>
              </a:rPr>
              <a:t>of style features that can be statistically quantified</a:t>
            </a:r>
            <a:r>
              <a:rPr lang="en-US" b="0" i="0" dirty="0">
                <a:solidFill>
                  <a:srgbClr val="202124"/>
                </a:solidFill>
                <a:effectLst/>
                <a:latin typeface="Google Sans"/>
              </a:rPr>
              <a:t>, such as sentence length, vocabulary diversity, and frequencies (of words, word forms, etc.).</a:t>
            </a:r>
            <a:endParaRPr lang="en-U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n-US" dirty="0"/>
              <a:t>Generating new graph representations: Integrated Syntactic Graphs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Apply to other task: Style Change Detection, Authorship Profiling</a:t>
            </a:r>
            <a:endParaRPr lang="es-MX" dirty="0"/>
          </a:p>
          <a:p>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16</a:t>
            </a:fld>
            <a:endParaRPr lang="es-MX"/>
          </a:p>
        </p:txBody>
      </p:sp>
    </p:spTree>
    <p:extLst>
      <p:ext uri="{BB962C8B-B14F-4D97-AF65-F5344CB8AC3E}">
        <p14:creationId xmlns:p14="http://schemas.microsoft.com/office/powerpoint/2010/main" val="1169690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17</a:t>
            </a:fld>
            <a:endParaRPr lang="es-MX"/>
          </a:p>
        </p:txBody>
      </p:sp>
    </p:spTree>
    <p:extLst>
      <p:ext uri="{BB962C8B-B14F-4D97-AF65-F5344CB8AC3E}">
        <p14:creationId xmlns:p14="http://schemas.microsoft.com/office/powerpoint/2010/main" val="950483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err="1"/>
              <a:t>Presents</a:t>
            </a:r>
            <a:r>
              <a:rPr lang="es-ES" dirty="0"/>
              <a:t> a </a:t>
            </a:r>
            <a:r>
              <a:rPr lang="es-MX" sz="1200" b="0" i="0" u="none" strike="noStrike" baseline="0" dirty="0" err="1">
                <a:solidFill>
                  <a:schemeClr val="bg1"/>
                </a:solidFill>
                <a:latin typeface="Arial" panose="020B0604020202020204" pitchFamily="34" charset="0"/>
                <a:cs typeface="Arial" panose="020B0604020202020204" pitchFamily="34" charset="0"/>
              </a:rPr>
              <a:t>Graph</a:t>
            </a:r>
            <a:r>
              <a:rPr lang="es-MX" sz="1200" b="0" i="0" u="none" strike="noStrike" baseline="0" dirty="0">
                <a:solidFill>
                  <a:schemeClr val="bg1"/>
                </a:solidFill>
                <a:latin typeface="Arial" panose="020B0604020202020204" pitchFamily="34" charset="0"/>
                <a:cs typeface="Arial" panose="020B0604020202020204" pitchFamily="34" charset="0"/>
              </a:rPr>
              <a:t> </a:t>
            </a:r>
            <a:r>
              <a:rPr lang="es-MX" sz="1200" b="0" i="0" u="none" strike="noStrike" baseline="0" dirty="0" err="1">
                <a:solidFill>
                  <a:schemeClr val="bg1"/>
                </a:solidFill>
                <a:latin typeface="Arial" panose="020B0604020202020204" pitchFamily="34" charset="0"/>
                <a:cs typeface="Arial" panose="020B0604020202020204" pitchFamily="34" charset="0"/>
              </a:rPr>
              <a:t>Convolutional</a:t>
            </a:r>
            <a:r>
              <a:rPr lang="es-MX" sz="1200" b="0" i="0" u="none" strike="noStrike" baseline="0" dirty="0">
                <a:solidFill>
                  <a:schemeClr val="bg1"/>
                </a:solidFill>
                <a:latin typeface="Arial" panose="020B0604020202020204" pitchFamily="34" charset="0"/>
                <a:cs typeface="Arial" panose="020B0604020202020204" pitchFamily="34" charset="0"/>
              </a:rPr>
              <a:t> </a:t>
            </a:r>
            <a:r>
              <a:rPr lang="es-MX" sz="1200" dirty="0">
                <a:solidFill>
                  <a:schemeClr val="bg1"/>
                </a:solidFill>
                <a:latin typeface="Arial" panose="020B0604020202020204" pitchFamily="34" charset="0"/>
                <a:cs typeface="Arial" panose="020B0604020202020204" pitchFamily="34" charset="0"/>
              </a:rPr>
              <a:t>N</a:t>
            </a:r>
            <a:r>
              <a:rPr lang="es-MX" sz="1200" b="0" i="0" u="none" strike="noStrike" baseline="0" dirty="0">
                <a:solidFill>
                  <a:schemeClr val="bg1"/>
                </a:solidFill>
                <a:latin typeface="Arial" panose="020B0604020202020204" pitchFamily="34" charset="0"/>
                <a:cs typeface="Arial" panose="020B0604020202020204" pitchFamily="34" charset="0"/>
              </a:rPr>
              <a:t>etworks </a:t>
            </a:r>
            <a:r>
              <a:rPr lang="es-MX" sz="1200" b="0" i="0" u="none" strike="noStrike" baseline="0" dirty="0" err="1">
                <a:solidFill>
                  <a:schemeClr val="bg1"/>
                </a:solidFill>
                <a:latin typeface="Arial" panose="020B0604020202020204" pitchFamily="34" charset="0"/>
                <a:cs typeface="Arial" panose="020B0604020202020204" pitchFamily="34" charset="0"/>
              </a:rPr>
              <a:t>for</a:t>
            </a:r>
            <a:r>
              <a:rPr lang="es-MX" sz="1200" b="0" i="0" u="none" strike="noStrike" baseline="0" dirty="0">
                <a:solidFill>
                  <a:schemeClr val="bg1"/>
                </a:solidFill>
                <a:latin typeface="Arial" panose="020B0604020202020204" pitchFamily="34" charset="0"/>
                <a:cs typeface="Arial" panose="020B0604020202020204" pitchFamily="34" charset="0"/>
              </a:rPr>
              <a:t> Text </a:t>
            </a:r>
            <a:r>
              <a:rPr lang="es-MX" sz="1200" dirty="0" err="1">
                <a:solidFill>
                  <a:schemeClr val="bg1"/>
                </a:solidFill>
                <a:latin typeface="Arial" panose="020B0604020202020204" pitchFamily="34" charset="0"/>
                <a:cs typeface="Arial" panose="020B0604020202020204" pitchFamily="34" charset="0"/>
              </a:rPr>
              <a:t>C</a:t>
            </a:r>
            <a:r>
              <a:rPr lang="es-MX" sz="1200" b="0" i="0" u="none" strike="noStrike" baseline="0" dirty="0" err="1">
                <a:solidFill>
                  <a:schemeClr val="bg1"/>
                </a:solidFill>
                <a:latin typeface="Arial" panose="020B0604020202020204" pitchFamily="34" charset="0"/>
                <a:cs typeface="Arial" panose="020B0604020202020204" pitchFamily="34" charset="0"/>
              </a:rPr>
              <a:t>lassification</a:t>
            </a:r>
            <a:r>
              <a:rPr lang="es-MX" sz="1200" b="0" i="0" u="none" strike="noStrike" baseline="0" dirty="0">
                <a:solidFill>
                  <a:schemeClr val="bg1"/>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They Applied to the text classification task for different datasets </a:t>
            </a:r>
            <a:r>
              <a:rPr lang="es-ES" dirty="0"/>
              <a:t>(20 </a:t>
            </a:r>
            <a:r>
              <a:rPr lang="es-ES" dirty="0" err="1"/>
              <a:t>newsgroups</a:t>
            </a:r>
            <a:r>
              <a:rPr lang="es-E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Explain diagram…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their results demonstrate that a text GCN outperforms state-of-the-art methods for text classification.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Furthermore, their experimental results showed that the improvement of Text GCN compared to the state of the art become more prominent as we lower the percentage of training data.</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22</a:t>
            </a:fld>
            <a:endParaRPr lang="es-MX"/>
          </a:p>
        </p:txBody>
      </p:sp>
    </p:spTree>
    <p:extLst>
      <p:ext uri="{BB962C8B-B14F-4D97-AF65-F5344CB8AC3E}">
        <p14:creationId xmlns:p14="http://schemas.microsoft.com/office/powerpoint/2010/main" val="53700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Presents a </a:t>
            </a:r>
            <a:r>
              <a:rPr lang="en-US" sz="1200" i="0" dirty="0">
                <a:solidFill>
                  <a:schemeClr val="bg1"/>
                </a:solidFill>
                <a:effectLst/>
                <a:latin typeface="Arial" panose="020B0604020202020204" pitchFamily="34" charset="0"/>
                <a:cs typeface="Arial" panose="020B0604020202020204" pitchFamily="34" charset="0"/>
              </a:rPr>
              <a:t>Text Analysis Using Different Graph-Based Representation.</a:t>
            </a:r>
            <a:endParaRPr lang="es-MX" sz="1200" b="0" i="0" u="none" strike="noStrike" baseline="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an overview of different graph-based representations to solve text classification tasks: Authorship Analysis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main purpose is to highlight the importance of using (co-occurrence) graphs as an alternative to traditional feature representation models such as vector representation.</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Two approaches based on supervised learning: </a:t>
            </a:r>
            <a:r>
              <a:rPr lang="es-ES" dirty="0"/>
              <a:t>: </a:t>
            </a:r>
            <a:r>
              <a:rPr lang="es-ES" dirty="0" err="1"/>
              <a:t>Feature</a:t>
            </a:r>
            <a:r>
              <a:rPr lang="es-ES" dirty="0"/>
              <a:t> Vector &amp; </a:t>
            </a:r>
            <a:r>
              <a:rPr lang="es-ES" dirty="0" err="1"/>
              <a:t>Cosine</a:t>
            </a:r>
            <a:r>
              <a:rPr lang="es-ES" dirty="0"/>
              <a:t> </a:t>
            </a:r>
            <a:r>
              <a:rPr lang="es-ES" dirty="0" err="1"/>
              <a:t>Similarity</a:t>
            </a: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err="1"/>
              <a:t>Explain</a:t>
            </a:r>
            <a:r>
              <a:rPr lang="es-ES" dirty="0"/>
              <a:t> </a:t>
            </a:r>
            <a:r>
              <a:rPr lang="es-ES" dirty="0" err="1"/>
              <a:t>diagram</a:t>
            </a:r>
            <a:r>
              <a:rPr lang="es-E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 </a:t>
            </a:r>
            <a:r>
              <a:rPr lang="es-ES" dirty="0" err="1"/>
              <a:t>Their</a:t>
            </a:r>
            <a:r>
              <a:rPr lang="es-ES" dirty="0"/>
              <a:t> </a:t>
            </a:r>
            <a:r>
              <a:rPr lang="es-ES" dirty="0" err="1"/>
              <a:t>results</a:t>
            </a:r>
            <a:r>
              <a:rPr lang="es-ES" dirty="0"/>
              <a:t> show similar performance </a:t>
            </a:r>
            <a:r>
              <a:rPr lang="es-ES" dirty="0" err="1"/>
              <a:t>to</a:t>
            </a:r>
            <a:r>
              <a:rPr lang="es-ES" dirty="0"/>
              <a:t> </a:t>
            </a:r>
            <a:r>
              <a:rPr lang="es-ES" dirty="0" err="1"/>
              <a:t>traditional</a:t>
            </a:r>
            <a:r>
              <a:rPr lang="es-ES" dirty="0"/>
              <a:t> </a:t>
            </a:r>
            <a:r>
              <a:rPr lang="es-ES" dirty="0" err="1"/>
              <a:t>models</a:t>
            </a:r>
            <a:r>
              <a:rPr lang="es-ES" dirty="0"/>
              <a:t> and </a:t>
            </a:r>
            <a:r>
              <a:rPr lang="es-ES" dirty="0" err="1"/>
              <a:t>tjeir</a:t>
            </a:r>
            <a:r>
              <a:rPr lang="es-ES" dirty="0"/>
              <a:t> </a:t>
            </a:r>
            <a:r>
              <a:rPr lang="es-ES" dirty="0" err="1"/>
              <a:t>approach</a:t>
            </a:r>
            <a:r>
              <a:rPr lang="es-ES" dirty="0"/>
              <a:t> </a:t>
            </a:r>
            <a:r>
              <a:rPr lang="en-US" dirty="0"/>
              <a:t>It could be used as a faster alternative compared to traditional methods</a:t>
            </a:r>
            <a:endParaRPr lang="es-MX"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dirty="0"/>
          </a:p>
          <a:p>
            <a:pPr marL="171450" indent="-171450">
              <a:buFont typeface="Arial" panose="020B0604020202020204" pitchFamily="34" charset="0"/>
              <a:buChar char="•"/>
            </a:pP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23</a:t>
            </a:fld>
            <a:endParaRPr lang="es-MX"/>
          </a:p>
        </p:txBody>
      </p:sp>
    </p:spTree>
    <p:extLst>
      <p:ext uri="{BB962C8B-B14F-4D97-AF65-F5344CB8AC3E}">
        <p14:creationId xmlns:p14="http://schemas.microsoft.com/office/powerpoint/2010/main" val="3076293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MX" dirty="0"/>
          </a:p>
          <a:p>
            <a:r>
              <a:rPr lang="en-US" dirty="0"/>
              <a:t>Currently, there are few tools that exist to perform transformations from text to graphs.</a:t>
            </a:r>
          </a:p>
          <a:p>
            <a:endParaRPr lang="en-US" dirty="0"/>
          </a:p>
          <a:p>
            <a:r>
              <a:rPr lang="en-US" dirty="0"/>
              <a:t>but they have many limitations...</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24</a:t>
            </a:fld>
            <a:endParaRPr lang="es-MX"/>
          </a:p>
        </p:txBody>
      </p:sp>
    </p:spTree>
    <p:extLst>
      <p:ext uri="{BB962C8B-B14F-4D97-AF65-F5344CB8AC3E}">
        <p14:creationId xmlns:p14="http://schemas.microsoft.com/office/powerpoint/2010/main" val="3546273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So, this is the content I would like to share with you today, it consist of 4 main points</a:t>
            </a:r>
          </a:p>
          <a:p>
            <a:r>
              <a:rPr lang="en-US" dirty="0"/>
              <a:t>- I’ll start with some introduction related to feat extraction in text data (from the traditional methods to text graph </a:t>
            </a:r>
            <a:r>
              <a:rPr lang="en-US" dirty="0" err="1"/>
              <a:t>reprsentations</a:t>
            </a:r>
            <a:r>
              <a:rPr lang="en-US" dirty="0"/>
              <a:t>)</a:t>
            </a:r>
          </a:p>
          <a:p>
            <a:r>
              <a:rPr lang="en-US" dirty="0"/>
              <a:t>- second point,  introduce to the library text2graphAPI (the design and main </a:t>
            </a:r>
            <a:r>
              <a:rPr lang="en-US" dirty="0" err="1"/>
              <a:t>funcionalities</a:t>
            </a:r>
            <a:r>
              <a:rPr lang="en-US" dirty="0"/>
              <a:t>)</a:t>
            </a:r>
          </a:p>
          <a:p>
            <a:r>
              <a:rPr lang="en-US" dirty="0"/>
              <a:t>- third point, talk about the usage of text graph in the literature (presents some interesting works related to the authorship analysis using text graph)  </a:t>
            </a:r>
          </a:p>
          <a:p>
            <a:r>
              <a:rPr lang="en-US" dirty="0"/>
              <a:t>- lastly, share with you a hand-on example (</a:t>
            </a:r>
            <a:r>
              <a:rPr lang="en-US" dirty="0" err="1"/>
              <a:t>colab</a:t>
            </a:r>
            <a:r>
              <a:rPr lang="en-US" dirty="0"/>
              <a:t> notebook)</a:t>
            </a:r>
            <a:endParaRPr lang="es-MX" dirty="0"/>
          </a:p>
          <a:p>
            <a:endParaRPr lang="es-MX" dirty="0"/>
          </a:p>
          <a:p>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2</a:t>
            </a:fld>
            <a:endParaRPr lang="es-MX"/>
          </a:p>
        </p:txBody>
      </p:sp>
    </p:spTree>
    <p:extLst>
      <p:ext uri="{BB962C8B-B14F-4D97-AF65-F5344CB8AC3E}">
        <p14:creationId xmlns:p14="http://schemas.microsoft.com/office/powerpoint/2010/main" val="277676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n-US" b="0" i="0" dirty="0">
                <a:solidFill>
                  <a:srgbClr val="4D5156"/>
                </a:solidFill>
                <a:effectLst/>
                <a:latin typeface="arial" panose="020B0604020202020204" pitchFamily="34" charset="0"/>
              </a:rPr>
              <a:t>- As we know there are many ways/tech for feat </a:t>
            </a:r>
            <a:r>
              <a:rPr lang="en-US" b="0" i="0" dirty="0" err="1">
                <a:solidFill>
                  <a:srgbClr val="4D5156"/>
                </a:solidFill>
                <a:effectLst/>
                <a:latin typeface="arial" panose="020B0604020202020204" pitchFamily="34" charset="0"/>
              </a:rPr>
              <a:t>ext</a:t>
            </a:r>
            <a:r>
              <a:rPr lang="en-US" b="0" i="0" dirty="0">
                <a:solidFill>
                  <a:srgbClr val="4D5156"/>
                </a:solidFill>
                <a:effectLst/>
                <a:latin typeface="arial" panose="020B0604020202020204" pitchFamily="34" charset="0"/>
              </a:rPr>
              <a:t> in textual data, that is, form to represent </a:t>
            </a:r>
            <a:r>
              <a:rPr lang="en-US" b="0" i="0" dirty="0" err="1">
                <a:solidFill>
                  <a:srgbClr val="4D5156"/>
                </a:solidFill>
                <a:effectLst/>
                <a:latin typeface="arial" panose="020B0604020202020204" pitchFamily="34" charset="0"/>
              </a:rPr>
              <a:t>texto</a:t>
            </a:r>
            <a:r>
              <a:rPr lang="en-US" b="0" i="0" dirty="0">
                <a:solidFill>
                  <a:srgbClr val="4D5156"/>
                </a:solidFill>
                <a:effectLst/>
                <a:latin typeface="arial" panose="020B0604020202020204" pitchFamily="34" charset="0"/>
              </a:rPr>
              <a:t> documents into numeric vector, that we can use maybe to train a model. two of the most popular or used in the community are:</a:t>
            </a:r>
          </a:p>
          <a:p>
            <a:pPr marL="0" indent="0">
              <a:buFont typeface="Arial" panose="020B0604020202020204" pitchFamily="34" charset="0"/>
              <a:buNone/>
            </a:pPr>
            <a:r>
              <a:rPr lang="en-US" b="0" i="0" dirty="0">
                <a:solidFill>
                  <a:srgbClr val="4D5156"/>
                </a:solidFill>
                <a:effectLst/>
                <a:latin typeface="arial" panose="020B0604020202020204" pitchFamily="34" charset="0"/>
              </a:rPr>
              <a:t>- BOW:  built a vocabulary based on the corpus and then  generate vector of 1,0 values for each documents</a:t>
            </a:r>
          </a:p>
          <a:p>
            <a:pPr marL="0" indent="0">
              <a:buFont typeface="Arial" panose="020B0604020202020204" pitchFamily="34" charset="0"/>
              <a:buNone/>
            </a:pPr>
            <a:r>
              <a:rPr lang="en-US" b="0" i="0" dirty="0">
                <a:solidFill>
                  <a:srgbClr val="4D5156"/>
                </a:solidFill>
                <a:effectLst/>
                <a:latin typeface="arial" panose="020B0604020202020204" pitchFamily="34" charset="0"/>
              </a:rPr>
              <a:t>- TF-IDF: it’s a metric/measure that express the relevance of a Word for a document</a:t>
            </a:r>
            <a:endParaRPr lang="es-MX" dirty="0"/>
          </a:p>
          <a:p>
            <a:pPr marL="171450" indent="-171450">
              <a:buFont typeface="Arial" panose="020B0604020202020204" pitchFamily="34" charset="0"/>
              <a:buChar char="•"/>
            </a:pP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3</a:t>
            </a:fld>
            <a:endParaRPr lang="es-MX"/>
          </a:p>
        </p:txBody>
      </p:sp>
    </p:spTree>
    <p:extLst>
      <p:ext uri="{BB962C8B-B14F-4D97-AF65-F5344CB8AC3E}">
        <p14:creationId xmlns:p14="http://schemas.microsoft.com/office/powerpoint/2010/main" val="17719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now, with that in mind</a:t>
            </a:r>
          </a:p>
          <a:p>
            <a:r>
              <a:rPr lang="en-US" dirty="0"/>
              <a:t>- Commonly we use this types of traditional techniques (</a:t>
            </a:r>
            <a:r>
              <a:rPr lang="en-US" dirty="0" err="1"/>
              <a:t>BoW</a:t>
            </a:r>
            <a:r>
              <a:rPr lang="en-US" dirty="0"/>
              <a:t>, TFIDF) to build </a:t>
            </a:r>
            <a:r>
              <a:rPr lang="en-US" dirty="0" err="1"/>
              <a:t>clasification</a:t>
            </a:r>
            <a:r>
              <a:rPr lang="en-US" dirty="0"/>
              <a:t> models</a:t>
            </a:r>
          </a:p>
          <a:p>
            <a:endParaRPr lang="en-US" dirty="0"/>
          </a:p>
          <a:p>
            <a:r>
              <a:rPr lang="en-US" dirty="0"/>
              <a:t>- This diagram shows a general pipeline to build a text </a:t>
            </a:r>
            <a:r>
              <a:rPr lang="en-US" dirty="0" err="1"/>
              <a:t>clasification</a:t>
            </a:r>
            <a:r>
              <a:rPr lang="en-US" dirty="0"/>
              <a:t> model: Corpus / Preprocessing/Feature </a:t>
            </a:r>
            <a:r>
              <a:rPr lang="en-US" dirty="0" err="1"/>
              <a:t>extracción</a:t>
            </a:r>
            <a:r>
              <a:rPr lang="en-US" dirty="0"/>
              <a:t>/Training/Classifier/Evaluation</a:t>
            </a:r>
          </a:p>
          <a:p>
            <a:endParaRPr lang="en-US" dirty="0"/>
          </a:p>
          <a:p>
            <a:r>
              <a:rPr lang="en-US" dirty="0"/>
              <a:t>- But, this performance that the classification model could have depends to a large extent on this feature extraction component, since it is here where the vector representations are built, and, as I said these are used to feed the learning model</a:t>
            </a:r>
          </a:p>
          <a:p>
            <a:endParaRPr lang="en-US" dirty="0"/>
          </a:p>
          <a:p>
            <a:r>
              <a:rPr lang="en-US" dirty="0"/>
              <a:t>- However, these </a:t>
            </a:r>
            <a:r>
              <a:rPr lang="en-US" dirty="0" err="1"/>
              <a:t>tradicional</a:t>
            </a:r>
            <a:r>
              <a:rPr lang="en-US" dirty="0"/>
              <a:t> methods such as </a:t>
            </a:r>
            <a:r>
              <a:rPr lang="en-US" dirty="0" err="1"/>
              <a:t>BoW</a:t>
            </a:r>
            <a:r>
              <a:rPr lang="en-US" dirty="0"/>
              <a:t> in most scenarios tend to be deficient, since the characters / features of the text are not being extracted in the best way, also, with this approach a lot of effort/times goes in </a:t>
            </a:r>
            <a:r>
              <a:rPr lang="en-US" dirty="0" err="1"/>
              <a:t>desgining</a:t>
            </a:r>
            <a:r>
              <a:rPr lang="en-US" dirty="0"/>
              <a:t> proper features, </a:t>
            </a:r>
            <a:r>
              <a:rPr lang="en-US" dirty="0" err="1"/>
              <a:t>propers</a:t>
            </a:r>
            <a:r>
              <a:rPr lang="en-US" dirty="0"/>
              <a:t> ways to captures the structure of the data</a:t>
            </a:r>
          </a:p>
          <a:p>
            <a:endParaRPr lang="en-US" dirty="0"/>
          </a:p>
          <a:p>
            <a:r>
              <a:rPr lang="en-US" dirty="0"/>
              <a:t>- And that is why in recent years new techniques/methods has emerged in order to addressing the deficiencies presented by these traditional approaches: One of them is text graph representation</a:t>
            </a:r>
          </a:p>
          <a:p>
            <a:endParaRPr lang="en-US" dirty="0"/>
          </a:p>
          <a:p>
            <a:r>
              <a:rPr lang="en-US" dirty="0"/>
              <a:t>- The idea behind text graph is to focus on how to represent text documents in the form of graphs in order to exploit the characteristics (features) in the best way and be able to model relations and structural information of the texts in an effective way.</a:t>
            </a:r>
            <a:endParaRPr lang="es-ES"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4</a:t>
            </a:fld>
            <a:endParaRPr lang="es-MX"/>
          </a:p>
        </p:txBody>
      </p:sp>
    </p:spTree>
    <p:extLst>
      <p:ext uri="{BB962C8B-B14F-4D97-AF65-F5344CB8AC3E}">
        <p14:creationId xmlns:p14="http://schemas.microsoft.com/office/powerpoint/2010/main" val="340474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So now lets talk </a:t>
            </a:r>
            <a:r>
              <a:rPr lang="en-US" dirty="0" err="1"/>
              <a:t>abouut</a:t>
            </a:r>
            <a:r>
              <a:rPr lang="en-US" dirty="0"/>
              <a:t> graph</a:t>
            </a:r>
          </a:p>
          <a:p>
            <a:endParaRPr lang="en-US" dirty="0"/>
          </a:p>
          <a:p>
            <a:r>
              <a:rPr lang="en-US" dirty="0"/>
              <a:t>- Now, as a very brief and basic introduction about graphs, we can define them as</a:t>
            </a:r>
          </a:p>
          <a:p>
            <a:endParaRPr lang="en-US" dirty="0"/>
          </a:p>
          <a:p>
            <a:r>
              <a:rPr lang="en-US" dirty="0"/>
              <a:t>- So, We can have a set of entities or nodes (A, B, C) and their relationships between two nodes as edges</a:t>
            </a:r>
          </a:p>
          <a:p>
            <a:endParaRPr lang="en-US" dirty="0"/>
          </a:p>
          <a:p>
            <a:r>
              <a:rPr lang="en-US" dirty="0"/>
              <a:t>- The graphs are widely used in different areas</a:t>
            </a:r>
          </a:p>
          <a:p>
            <a:endParaRPr lang="en-US" dirty="0"/>
          </a:p>
          <a:p>
            <a:r>
              <a:rPr lang="en-US" dirty="0"/>
              <a:t>- there are many type of data that can naturally be represented as graphs, and modeling this graphical relation, to mention some example</a:t>
            </a:r>
          </a:p>
          <a:p>
            <a:endParaRPr lang="en-US" dirty="0"/>
          </a:p>
          <a:p>
            <a:r>
              <a:rPr lang="en-US" dirty="0"/>
              <a:t>- Explain examples of Social Networks, Molecules and Network of Neurons</a:t>
            </a:r>
          </a:p>
          <a:p>
            <a:endParaRPr lang="en-US" dirty="0"/>
          </a:p>
          <a:p>
            <a:r>
              <a:rPr lang="en-US" dirty="0"/>
              <a:t>- there are other domains that has relations structure</a:t>
            </a:r>
          </a:p>
          <a:p>
            <a:endParaRPr lang="en-US" dirty="0"/>
          </a:p>
          <a:p>
            <a:r>
              <a:rPr lang="en-US" dirty="0"/>
              <a:t>- Finally, the text document: A text can be properly represented as a graph using words as nodes and the edges represent the significant relationship between the nodes.</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5</a:t>
            </a:fld>
            <a:endParaRPr lang="es-MX"/>
          </a:p>
        </p:txBody>
      </p:sp>
    </p:spTree>
    <p:extLst>
      <p:ext uri="{BB962C8B-B14F-4D97-AF65-F5344CB8AC3E}">
        <p14:creationId xmlns:p14="http://schemas.microsoft.com/office/powerpoint/2010/main" val="862591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maybe you are wondering</a:t>
            </a:r>
          </a:p>
          <a:p>
            <a:endParaRPr lang="en-US" dirty="0"/>
          </a:p>
          <a:p>
            <a:r>
              <a:rPr lang="en-US" dirty="0"/>
              <a:t>- How do we take advantage of relational structure to make better/accurate pred</a:t>
            </a:r>
          </a:p>
          <a:p>
            <a:endParaRPr lang="en-US" dirty="0"/>
          </a:p>
          <a:p>
            <a:r>
              <a:rPr lang="en-US" dirty="0"/>
              <a:t>- complex domains have rich relation structure, which can be represented as a relational graph</a:t>
            </a:r>
          </a:p>
          <a:p>
            <a:endParaRPr lang="en-US" dirty="0"/>
          </a:p>
          <a:p>
            <a:r>
              <a:rPr lang="en-US" dirty="0"/>
              <a:t>- By explicitly modeling relationships we could achieve better performance</a:t>
            </a:r>
            <a:endParaRPr lang="es-MX" dirty="0"/>
          </a:p>
          <a:p>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6</a:t>
            </a:fld>
            <a:endParaRPr lang="es-MX"/>
          </a:p>
        </p:txBody>
      </p:sp>
    </p:spTree>
    <p:extLst>
      <p:ext uri="{BB962C8B-B14F-4D97-AF65-F5344CB8AC3E}">
        <p14:creationId xmlns:p14="http://schemas.microsoft.com/office/powerpoint/2010/main" val="328641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It is precisely this approach of text graphs that we can use in order to exploit the textual features in the best way and be able to model relations and structural information of the texts in an effective way.</a:t>
            </a:r>
          </a:p>
          <a:p>
            <a:endParaRPr lang="en-US" dirty="0"/>
          </a:p>
          <a:p>
            <a:r>
              <a:rPr lang="en-US" dirty="0"/>
              <a:t>- Explain the pipeline…</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7</a:t>
            </a:fld>
            <a:endParaRPr lang="es-MX"/>
          </a:p>
        </p:txBody>
      </p:sp>
    </p:spTree>
    <p:extLst>
      <p:ext uri="{BB962C8B-B14F-4D97-AF65-F5344CB8AC3E}">
        <p14:creationId xmlns:p14="http://schemas.microsoft.com/office/powerpoint/2010/main" val="289844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However, to accomplish/implement this transformation from text to graph it’s not an easy task, </a:t>
            </a:r>
          </a:p>
          <a:p>
            <a:endParaRPr lang="en-US" dirty="0"/>
          </a:p>
          <a:p>
            <a:r>
              <a:rPr lang="en-US" dirty="0"/>
              <a:t>- Because it implies to consider different factors such as: cleaning and normalizing the text, model and build  the nodes and edges of the graph, get a proper output from the graph, etc.</a:t>
            </a:r>
          </a:p>
          <a:p>
            <a:endParaRPr lang="en-US" dirty="0"/>
          </a:p>
          <a:p>
            <a:r>
              <a:rPr lang="en-US" dirty="0"/>
              <a:t>- This is why we decided to design and build software APIs/libraries that encapsulate the main functionalities for this transformation (text to graph) in order to perform them in a simpler, faster and more flexible way.</a:t>
            </a:r>
            <a:endParaRPr lang="es-MX" dirty="0"/>
          </a:p>
        </p:txBody>
      </p:sp>
      <p:sp>
        <p:nvSpPr>
          <p:cNvPr id="4" name="Marcador de número de diapositiva 3"/>
          <p:cNvSpPr>
            <a:spLocks noGrp="1"/>
          </p:cNvSpPr>
          <p:nvPr>
            <p:ph type="sldNum" sz="quarter" idx="5"/>
          </p:nvPr>
        </p:nvSpPr>
        <p:spPr/>
        <p:txBody>
          <a:bodyPr/>
          <a:lstStyle/>
          <a:p>
            <a:fld id="{4358684A-0DAE-4786-8052-9993A79F7A54}" type="slidenum">
              <a:rPr lang="es-MX" smtClean="0"/>
              <a:t>8</a:t>
            </a:fld>
            <a:endParaRPr lang="es-MX"/>
          </a:p>
        </p:txBody>
      </p:sp>
    </p:spTree>
    <p:extLst>
      <p:ext uri="{BB962C8B-B14F-4D97-AF65-F5344CB8AC3E}">
        <p14:creationId xmlns:p14="http://schemas.microsoft.com/office/powerpoint/2010/main" val="226762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sz="1200" dirty="0"/>
              <a:t>- now, let's talk about the library, the design and the main components</a:t>
            </a:r>
          </a:p>
          <a:p>
            <a:pPr marL="0" indent="0">
              <a:buFont typeface="Arial" panose="020B0604020202020204" pitchFamily="34" charset="0"/>
              <a:buNone/>
            </a:pPr>
            <a:endParaRPr lang="en-US" sz="1200" dirty="0"/>
          </a:p>
          <a:p>
            <a:pPr marL="171450" indent="-171450">
              <a:buFont typeface="Arial" panose="020B0604020202020204" pitchFamily="34" charset="0"/>
              <a:buChar char="•"/>
            </a:pPr>
            <a:r>
              <a:rPr lang="en-US" sz="1200" dirty="0"/>
              <a:t>- Library to transform text documents into text graphs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Currently supports two types of graph representations</a:t>
            </a:r>
          </a:p>
          <a:p>
            <a:pPr marL="171450" indent="-171450">
              <a:buFont typeface="Arial" panose="020B0604020202020204" pitchFamily="34" charset="0"/>
              <a:buChar char="•"/>
            </a:pPr>
            <a:r>
              <a:rPr lang="en-US" sz="1200" dirty="0"/>
              <a:t>	Co-</a:t>
            </a:r>
            <a:r>
              <a:rPr lang="en-US" sz="1200" dirty="0" err="1"/>
              <a:t>Ocurrence</a:t>
            </a:r>
            <a:r>
              <a:rPr lang="en-US" sz="1200" dirty="0"/>
              <a:t> Graph</a:t>
            </a:r>
          </a:p>
          <a:p>
            <a:pPr marL="171450" indent="-171450">
              <a:buFont typeface="Arial" panose="020B0604020202020204" pitchFamily="34" charset="0"/>
              <a:buChar char="•"/>
            </a:pPr>
            <a:r>
              <a:rPr lang="en-US" sz="1200" dirty="0"/>
              <a:t>	Heterogeneous Graph</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 Composed of three main modules :</a:t>
            </a:r>
          </a:p>
          <a:p>
            <a:pPr marL="171450" indent="-171450">
              <a:buFont typeface="Arial" panose="020B0604020202020204" pitchFamily="34" charset="0"/>
              <a:buChar char="•"/>
            </a:pPr>
            <a:r>
              <a:rPr lang="en-US" sz="1200" dirty="0"/>
              <a:t>	Pre-processing: text </a:t>
            </a:r>
            <a:r>
              <a:rPr lang="en-US" sz="1200" dirty="0" err="1"/>
              <a:t>cleanning</a:t>
            </a:r>
            <a:r>
              <a:rPr lang="en-US" sz="1200" dirty="0"/>
              <a:t> and normalization (spacy, </a:t>
            </a:r>
            <a:r>
              <a:rPr lang="en-US" sz="1200" dirty="0" err="1"/>
              <a:t>nltk</a:t>
            </a:r>
            <a:r>
              <a:rPr lang="en-US" sz="1200" dirty="0"/>
              <a:t>)</a:t>
            </a:r>
          </a:p>
          <a:p>
            <a:pPr marL="171450" indent="-171450">
              <a:buFont typeface="Arial" panose="020B0604020202020204" pitchFamily="34" charset="0"/>
              <a:buChar char="•"/>
            </a:pPr>
            <a:r>
              <a:rPr lang="en-US" sz="1200" dirty="0"/>
              <a:t>	Graph Model: define/build nodes and edges according to the specifications </a:t>
            </a:r>
          </a:p>
          <a:p>
            <a:pPr marL="171450" indent="-171450">
              <a:buFont typeface="Arial" panose="020B0604020202020204" pitchFamily="34" charset="0"/>
              <a:buChar char="•"/>
            </a:pPr>
            <a:r>
              <a:rPr lang="en-US" sz="1200" dirty="0"/>
              <a:t>	Graph Transformation: obtain properly output for the graph: </a:t>
            </a:r>
            <a:r>
              <a:rPr lang="en-US" sz="1200" dirty="0" err="1"/>
              <a:t>networkx</a:t>
            </a:r>
            <a:r>
              <a:rPr lang="en-US" sz="1200" dirty="0"/>
              <a:t>, adj matrix</a:t>
            </a:r>
          </a:p>
        </p:txBody>
      </p:sp>
      <p:sp>
        <p:nvSpPr>
          <p:cNvPr id="4" name="Marcador de número de diapositiva 3"/>
          <p:cNvSpPr>
            <a:spLocks noGrp="1"/>
          </p:cNvSpPr>
          <p:nvPr>
            <p:ph type="sldNum" sz="quarter" idx="5"/>
          </p:nvPr>
        </p:nvSpPr>
        <p:spPr/>
        <p:txBody>
          <a:bodyPr/>
          <a:lstStyle/>
          <a:p>
            <a:fld id="{4358684A-0DAE-4786-8052-9993A79F7A54}" type="slidenum">
              <a:rPr lang="es-MX" smtClean="0"/>
              <a:t>9</a:t>
            </a:fld>
            <a:endParaRPr lang="es-MX"/>
          </a:p>
        </p:txBody>
      </p:sp>
    </p:spTree>
    <p:extLst>
      <p:ext uri="{BB962C8B-B14F-4D97-AF65-F5344CB8AC3E}">
        <p14:creationId xmlns:p14="http://schemas.microsoft.com/office/powerpoint/2010/main" val="850610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98767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261D2EB-5AD5-42CF-8DED-21612EE33602}" type="datetimeFigureOut">
              <a:rPr lang="es-MX" smtClean="0"/>
              <a:t>12/09/2023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950316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386397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813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198613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785210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4"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2975548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9057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312776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1342480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405775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261D2EB-5AD5-42CF-8DED-21612EE33602}" type="datetimeFigureOut">
              <a:rPr lang="es-MX" smtClean="0"/>
              <a:t>12/09/2023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65895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261D2EB-5AD5-42CF-8DED-21612EE33602}" type="datetimeFigureOut">
              <a:rPr lang="es-MX" smtClean="0"/>
              <a:t>12/09/2023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2942671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3"/>
          <p:cNvSpPr>
            <a:spLocks noGrp="1"/>
          </p:cNvSpPr>
          <p:nvPr>
            <p:ph type="ftr" sz="quarter" idx="11"/>
          </p:nvPr>
        </p:nvSpPr>
        <p:spPr/>
        <p:txBody>
          <a:bodyPr/>
          <a:lstStyle/>
          <a:p>
            <a:endParaRPr lang="es-MX"/>
          </a:p>
        </p:txBody>
      </p:sp>
      <p:sp>
        <p:nvSpPr>
          <p:cNvPr id="6" name="Slide Number Placeholder 4"/>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110282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2"/>
          <p:cNvSpPr>
            <a:spLocks noGrp="1"/>
          </p:cNvSpPr>
          <p:nvPr>
            <p:ph type="ftr" sz="quarter" idx="11"/>
          </p:nvPr>
        </p:nvSpPr>
        <p:spPr/>
        <p:txBody>
          <a:bodyPr/>
          <a:lstStyle/>
          <a:p>
            <a:endParaRPr lang="es-MX"/>
          </a:p>
        </p:txBody>
      </p:sp>
      <p:sp>
        <p:nvSpPr>
          <p:cNvPr id="6" name="Slide Number Placeholder 3"/>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48150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9261D2EB-5AD5-42CF-8DED-21612EE33602}" type="datetimeFigureOut">
              <a:rPr lang="es-MX" smtClean="0"/>
              <a:t>12/09/2023</a:t>
            </a:fld>
            <a:endParaRPr lang="es-MX"/>
          </a:p>
        </p:txBody>
      </p:sp>
      <p:sp>
        <p:nvSpPr>
          <p:cNvPr id="5" name="Footer Placeholder 5"/>
          <p:cNvSpPr>
            <a:spLocks noGrp="1"/>
          </p:cNvSpPr>
          <p:nvPr>
            <p:ph type="ftr" sz="quarter" idx="11"/>
          </p:nvPr>
        </p:nvSpPr>
        <p:spPr/>
        <p:txBody>
          <a:bodyPr/>
          <a:lstStyle/>
          <a:p>
            <a:endParaRPr lang="es-MX"/>
          </a:p>
        </p:txBody>
      </p:sp>
      <p:sp>
        <p:nvSpPr>
          <p:cNvPr id="6" name="Slide Number Placeholder 6"/>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243885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261D2EB-5AD5-42CF-8DED-21612EE33602}" type="datetimeFigureOut">
              <a:rPr lang="es-MX" smtClean="0"/>
              <a:t>12/09/2023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E713A6B-44B5-4B53-8413-D04328D2E6F4}" type="slidenum">
              <a:rPr lang="es-MX" smtClean="0"/>
              <a:t>‹Nº›</a:t>
            </a:fld>
            <a:endParaRPr lang="es-MX"/>
          </a:p>
        </p:txBody>
      </p:sp>
    </p:spTree>
    <p:extLst>
      <p:ext uri="{BB962C8B-B14F-4D97-AF65-F5344CB8AC3E}">
        <p14:creationId xmlns:p14="http://schemas.microsoft.com/office/powerpoint/2010/main" val="639670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261D2EB-5AD5-42CF-8DED-21612EE33602}" type="datetimeFigureOut">
              <a:rPr lang="es-MX" smtClean="0"/>
              <a:t>12/09/2023</a:t>
            </a:fld>
            <a:endParaRPr lang="es-MX"/>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MX"/>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E713A6B-44B5-4B53-8413-D04328D2E6F4}" type="slidenum">
              <a:rPr lang="es-MX" smtClean="0"/>
              <a:t>‹Nº›</a:t>
            </a:fld>
            <a:endParaRPr lang="es-MX"/>
          </a:p>
        </p:txBody>
      </p:sp>
    </p:spTree>
    <p:extLst>
      <p:ext uri="{BB962C8B-B14F-4D97-AF65-F5344CB8AC3E}">
        <p14:creationId xmlns:p14="http://schemas.microsoft.com/office/powerpoint/2010/main" val="416559188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893A9-41B8-DA5C-F1EB-BF775F77B787}"/>
              </a:ext>
            </a:extLst>
          </p:cNvPr>
          <p:cNvSpPr>
            <a:spLocks noGrp="1"/>
          </p:cNvSpPr>
          <p:nvPr>
            <p:ph type="ctrTitle"/>
          </p:nvPr>
        </p:nvSpPr>
        <p:spPr>
          <a:xfrm>
            <a:off x="634433" y="726978"/>
            <a:ext cx="10681267" cy="1988948"/>
          </a:xfrm>
        </p:spPr>
        <p:txBody>
          <a:bodyPr>
            <a:normAutofit fontScale="90000"/>
          </a:bodyPr>
          <a:lstStyle/>
          <a:p>
            <a:pPr algn="ctr"/>
            <a:r>
              <a:rPr lang="es-ES" sz="5000" dirty="0"/>
              <a:t>Text2graphAPI: </a:t>
            </a:r>
            <a:r>
              <a:rPr lang="es-ES" sz="5000" dirty="0" err="1"/>
              <a:t>an</a:t>
            </a:r>
            <a:r>
              <a:rPr lang="es-ES" sz="5000" dirty="0"/>
              <a:t> API </a:t>
            </a:r>
            <a:r>
              <a:rPr lang="es-ES" sz="5000" dirty="0" err="1"/>
              <a:t>to</a:t>
            </a:r>
            <a:r>
              <a:rPr lang="es-ES" sz="5000" dirty="0"/>
              <a:t> </a:t>
            </a:r>
            <a:r>
              <a:rPr lang="es-ES" sz="5000" dirty="0" err="1"/>
              <a:t>transform</a:t>
            </a:r>
            <a:r>
              <a:rPr lang="es-ES" sz="5000" dirty="0"/>
              <a:t> </a:t>
            </a:r>
            <a:r>
              <a:rPr lang="es-ES" sz="5000" dirty="0" err="1"/>
              <a:t>text</a:t>
            </a:r>
            <a:r>
              <a:rPr lang="es-ES" sz="5000" dirty="0"/>
              <a:t> </a:t>
            </a:r>
            <a:r>
              <a:rPr lang="es-ES" sz="5000" dirty="0" err="1"/>
              <a:t>documents</a:t>
            </a:r>
            <a:r>
              <a:rPr lang="es-ES" sz="5000" dirty="0"/>
              <a:t> </a:t>
            </a:r>
            <a:r>
              <a:rPr lang="es-ES" sz="5000" dirty="0" err="1"/>
              <a:t>into</a:t>
            </a:r>
            <a:r>
              <a:rPr lang="es-ES" sz="5000" dirty="0"/>
              <a:t> </a:t>
            </a:r>
            <a:r>
              <a:rPr lang="es-ES" sz="5000" dirty="0" err="1"/>
              <a:t>text</a:t>
            </a:r>
            <a:r>
              <a:rPr lang="es-ES" sz="5000" dirty="0"/>
              <a:t> </a:t>
            </a:r>
            <a:r>
              <a:rPr lang="es-ES" sz="5000" dirty="0" err="1"/>
              <a:t>graphs</a:t>
            </a:r>
            <a:endParaRPr lang="es-MX" sz="5000" dirty="0"/>
          </a:p>
        </p:txBody>
      </p:sp>
      <p:sp>
        <p:nvSpPr>
          <p:cNvPr id="3" name="Subtítulo 2">
            <a:extLst>
              <a:ext uri="{FF2B5EF4-FFF2-40B4-BE49-F238E27FC236}">
                <a16:creationId xmlns:a16="http://schemas.microsoft.com/office/drawing/2014/main" id="{754BC08C-A101-3312-5B05-12B05F4FD475}"/>
              </a:ext>
            </a:extLst>
          </p:cNvPr>
          <p:cNvSpPr>
            <a:spLocks noGrp="1"/>
          </p:cNvSpPr>
          <p:nvPr>
            <p:ph type="subTitle" idx="1"/>
          </p:nvPr>
        </p:nvSpPr>
        <p:spPr>
          <a:xfrm>
            <a:off x="1119594" y="4837234"/>
            <a:ext cx="9952812" cy="1947333"/>
          </a:xfrm>
        </p:spPr>
        <p:txBody>
          <a:bodyPr>
            <a:normAutofit/>
          </a:bodyPr>
          <a:lstStyle/>
          <a:p>
            <a:endParaRPr lang="es-ES" sz="2200" dirty="0"/>
          </a:p>
          <a:p>
            <a:r>
              <a:rPr lang="es-ES" sz="2200" dirty="0" err="1"/>
              <a:t>Andric</a:t>
            </a:r>
            <a:r>
              <a:rPr lang="es-ES" sz="2200" dirty="0"/>
              <a:t> Valdez</a:t>
            </a:r>
          </a:p>
          <a:p>
            <a:endParaRPr lang="es-ES" sz="2200" dirty="0"/>
          </a:p>
          <a:p>
            <a:pPr algn="r"/>
            <a:r>
              <a:rPr lang="es-ES" sz="2200" dirty="0"/>
              <a:t>			13</a:t>
            </a:r>
            <a:r>
              <a:rPr lang="es-ES" dirty="0"/>
              <a:t>/09/2023</a:t>
            </a:r>
            <a:endParaRPr lang="es-MX" dirty="0"/>
          </a:p>
        </p:txBody>
      </p:sp>
      <p:sp>
        <p:nvSpPr>
          <p:cNvPr id="4" name="Subtítulo 2">
            <a:extLst>
              <a:ext uri="{FF2B5EF4-FFF2-40B4-BE49-F238E27FC236}">
                <a16:creationId xmlns:a16="http://schemas.microsoft.com/office/drawing/2014/main" id="{7C935777-F3F0-A384-9E38-3502A8300DDD}"/>
              </a:ext>
            </a:extLst>
          </p:cNvPr>
          <p:cNvSpPr txBox="1">
            <a:spLocks/>
          </p:cNvSpPr>
          <p:nvPr/>
        </p:nvSpPr>
        <p:spPr>
          <a:xfrm>
            <a:off x="1830033" y="3967720"/>
            <a:ext cx="7046585" cy="73152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s-ES" sz="2800" dirty="0">
                <a:solidFill>
                  <a:schemeClr val="tx1"/>
                </a:solidFill>
              </a:rPr>
              <a:t>DISCA-IIMAS</a:t>
            </a:r>
          </a:p>
        </p:txBody>
      </p:sp>
      <p:sp>
        <p:nvSpPr>
          <p:cNvPr id="5" name="CuadroTexto 4">
            <a:extLst>
              <a:ext uri="{FF2B5EF4-FFF2-40B4-BE49-F238E27FC236}">
                <a16:creationId xmlns:a16="http://schemas.microsoft.com/office/drawing/2014/main" id="{2A49F121-90B8-3276-D6AE-03802C4A0C0C}"/>
              </a:ext>
            </a:extLst>
          </p:cNvPr>
          <p:cNvSpPr txBox="1"/>
          <p:nvPr/>
        </p:nvSpPr>
        <p:spPr>
          <a:xfrm>
            <a:off x="1171977" y="5946356"/>
            <a:ext cx="3915178" cy="369332"/>
          </a:xfrm>
          <a:prstGeom prst="rect">
            <a:avLst/>
          </a:prstGeom>
          <a:noFill/>
        </p:spPr>
        <p:txBody>
          <a:bodyPr wrap="square" rtlCol="0">
            <a:spAutoFit/>
          </a:bodyPr>
          <a:lstStyle/>
          <a:p>
            <a:r>
              <a:rPr lang="es-ES" dirty="0"/>
              <a:t>andric.valdez@gmail.com</a:t>
            </a:r>
            <a:endParaRPr lang="es-MX" dirty="0"/>
          </a:p>
        </p:txBody>
      </p:sp>
      <p:pic>
        <p:nvPicPr>
          <p:cNvPr id="10" name="Imagen 9" descr="Patrón de fondo&#10;&#10;Descripción generada automáticamente">
            <a:extLst>
              <a:ext uri="{FF2B5EF4-FFF2-40B4-BE49-F238E27FC236}">
                <a16:creationId xmlns:a16="http://schemas.microsoft.com/office/drawing/2014/main" id="{EEB919A4-0B4D-0CB7-FF98-B90C7F6F7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935" y="3463204"/>
            <a:ext cx="1224986" cy="1740556"/>
          </a:xfrm>
          <a:prstGeom prst="rect">
            <a:avLst/>
          </a:prstGeom>
        </p:spPr>
      </p:pic>
    </p:spTree>
    <p:extLst>
      <p:ext uri="{BB962C8B-B14F-4D97-AF65-F5344CB8AC3E}">
        <p14:creationId xmlns:p14="http://schemas.microsoft.com/office/powerpoint/2010/main" val="2838909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AC5AE-F583-67D6-7C92-1D7965D67DD0}"/>
              </a:ext>
            </a:extLst>
          </p:cNvPr>
          <p:cNvSpPr>
            <a:spLocks noGrp="1"/>
          </p:cNvSpPr>
          <p:nvPr>
            <p:ph type="title"/>
          </p:nvPr>
        </p:nvSpPr>
        <p:spPr>
          <a:xfrm>
            <a:off x="645130" y="452718"/>
            <a:ext cx="9404723" cy="1400530"/>
          </a:xfrm>
        </p:spPr>
        <p:txBody>
          <a:bodyPr/>
          <a:lstStyle/>
          <a:p>
            <a:r>
              <a:rPr lang="es-ES" sz="4400" dirty="0"/>
              <a:t>Text2graphAPI - </a:t>
            </a:r>
            <a:r>
              <a:rPr lang="es-ES" sz="3600" dirty="0"/>
              <a:t>Co-</a:t>
            </a:r>
            <a:r>
              <a:rPr lang="es-ES" sz="3600" dirty="0" err="1"/>
              <a:t>Ocurrence</a:t>
            </a:r>
            <a:r>
              <a:rPr lang="es-ES" sz="3600" dirty="0"/>
              <a:t> </a:t>
            </a:r>
            <a:r>
              <a:rPr lang="es-ES" sz="3600" dirty="0" err="1"/>
              <a:t>Graph</a:t>
            </a:r>
            <a:br>
              <a:rPr lang="es-ES" b="1" dirty="0"/>
            </a:br>
            <a:endParaRPr lang="es-MX" dirty="0"/>
          </a:p>
        </p:txBody>
      </p:sp>
      <p:sp>
        <p:nvSpPr>
          <p:cNvPr id="3" name="Marcador de contenido 2">
            <a:extLst>
              <a:ext uri="{FF2B5EF4-FFF2-40B4-BE49-F238E27FC236}">
                <a16:creationId xmlns:a16="http://schemas.microsoft.com/office/drawing/2014/main" id="{68413A0A-8BB7-F423-A480-BDEAC331791A}"/>
              </a:ext>
            </a:extLst>
          </p:cNvPr>
          <p:cNvSpPr>
            <a:spLocks noGrp="1"/>
          </p:cNvSpPr>
          <p:nvPr>
            <p:ph idx="1"/>
          </p:nvPr>
        </p:nvSpPr>
        <p:spPr>
          <a:xfrm>
            <a:off x="645130" y="1352282"/>
            <a:ext cx="11081084" cy="4902558"/>
          </a:xfrm>
        </p:spPr>
        <p:txBody>
          <a:bodyPr/>
          <a:lstStyle/>
          <a:p>
            <a:r>
              <a:rPr lang="en-US" dirty="0"/>
              <a:t>Per 1 input document generates 1 graph as an output </a:t>
            </a:r>
          </a:p>
          <a:p>
            <a:r>
              <a:rPr lang="en-US" dirty="0"/>
              <a:t>Entities and relations are built as: </a:t>
            </a:r>
          </a:p>
          <a:p>
            <a:pPr lvl="1"/>
            <a:r>
              <a:rPr lang="es-ES" b="1" dirty="0" err="1"/>
              <a:t>Nodes</a:t>
            </a:r>
            <a:r>
              <a:rPr lang="es-ES" b="1" dirty="0"/>
              <a:t>: </a:t>
            </a:r>
            <a:r>
              <a:rPr lang="en-US" dirty="0"/>
              <a:t>each word from the document</a:t>
            </a:r>
          </a:p>
          <a:p>
            <a:pPr lvl="1"/>
            <a:r>
              <a:rPr lang="es-ES" b="1" dirty="0" err="1"/>
              <a:t>Edges</a:t>
            </a:r>
            <a:r>
              <a:rPr lang="es-ES" b="1" dirty="0"/>
              <a:t> : </a:t>
            </a:r>
            <a:r>
              <a:rPr lang="en-US" dirty="0"/>
              <a:t>co-occurrence of two words from the document </a:t>
            </a:r>
          </a:p>
          <a:p>
            <a:r>
              <a:rPr lang="en-US" dirty="0"/>
              <a:t>Weights are built as:</a:t>
            </a:r>
          </a:p>
          <a:p>
            <a:pPr lvl="1"/>
            <a:r>
              <a:rPr lang="es-ES" b="1" dirty="0" err="1"/>
              <a:t>Nodes</a:t>
            </a:r>
            <a:r>
              <a:rPr lang="es-ES" dirty="0"/>
              <a:t>: </a:t>
            </a:r>
            <a:r>
              <a:rPr lang="es-ES" i="1" dirty="0" err="1"/>
              <a:t>Part</a:t>
            </a:r>
            <a:r>
              <a:rPr lang="es-ES" i="1" dirty="0"/>
              <a:t> </a:t>
            </a:r>
            <a:r>
              <a:rPr lang="es-ES" i="1" dirty="0" err="1"/>
              <a:t>of</a:t>
            </a:r>
            <a:r>
              <a:rPr lang="es-ES" i="1" dirty="0"/>
              <a:t> </a:t>
            </a:r>
            <a:r>
              <a:rPr lang="es-ES" i="1" dirty="0" err="1"/>
              <a:t>Speech</a:t>
            </a:r>
            <a:r>
              <a:rPr lang="es-ES" i="1" dirty="0"/>
              <a:t> tag </a:t>
            </a:r>
            <a:r>
              <a:rPr lang="es-ES" dirty="0"/>
              <a:t>(POS)</a:t>
            </a:r>
          </a:p>
          <a:p>
            <a:pPr lvl="1"/>
            <a:r>
              <a:rPr lang="es-ES" b="1" dirty="0" err="1"/>
              <a:t>Edges</a:t>
            </a:r>
            <a:r>
              <a:rPr lang="es-ES" dirty="0"/>
              <a:t>: </a:t>
            </a:r>
            <a:r>
              <a:rPr lang="es-ES" dirty="0" err="1"/>
              <a:t>Co-ocurrence</a:t>
            </a:r>
            <a:r>
              <a:rPr lang="es-ES" dirty="0"/>
              <a:t> </a:t>
            </a:r>
            <a:r>
              <a:rPr lang="es-ES" dirty="0" err="1"/>
              <a:t>frequency</a:t>
            </a:r>
            <a:r>
              <a:rPr lang="es-ES" dirty="0"/>
              <a:t> </a:t>
            </a:r>
          </a:p>
        </p:txBody>
      </p:sp>
      <p:pic>
        <p:nvPicPr>
          <p:cNvPr id="5122" name="Picture 2">
            <a:extLst>
              <a:ext uri="{FF2B5EF4-FFF2-40B4-BE49-F238E27FC236}">
                <a16:creationId xmlns:a16="http://schemas.microsoft.com/office/drawing/2014/main" id="{C0DFA966-5BD4-5F5F-76CF-464FE41D1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390" y="1414319"/>
            <a:ext cx="282892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BB7D455-003A-7E51-1B1A-6A06A9B82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468" y="2863465"/>
            <a:ext cx="9104488" cy="389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032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AC5AE-F583-67D6-7C92-1D7965D67DD0}"/>
              </a:ext>
            </a:extLst>
          </p:cNvPr>
          <p:cNvSpPr>
            <a:spLocks noGrp="1"/>
          </p:cNvSpPr>
          <p:nvPr>
            <p:ph type="title"/>
          </p:nvPr>
        </p:nvSpPr>
        <p:spPr>
          <a:xfrm>
            <a:off x="645130" y="452718"/>
            <a:ext cx="9710982" cy="1400530"/>
          </a:xfrm>
        </p:spPr>
        <p:txBody>
          <a:bodyPr/>
          <a:lstStyle/>
          <a:p>
            <a:r>
              <a:rPr lang="es-ES" sz="4400" dirty="0"/>
              <a:t>Text2graphAPI – </a:t>
            </a:r>
            <a:r>
              <a:rPr lang="es-ES" sz="3600" dirty="0" err="1"/>
              <a:t>Heterogeneous</a:t>
            </a:r>
            <a:r>
              <a:rPr lang="es-ES" sz="3600" dirty="0"/>
              <a:t> </a:t>
            </a:r>
            <a:r>
              <a:rPr lang="es-ES" sz="3600" dirty="0" err="1"/>
              <a:t>Graph</a:t>
            </a:r>
            <a:r>
              <a:rPr lang="es-ES" sz="3600" dirty="0"/>
              <a:t> </a:t>
            </a:r>
            <a:br>
              <a:rPr lang="es-ES" b="1" dirty="0"/>
            </a:br>
            <a:endParaRPr lang="es-MX" dirty="0"/>
          </a:p>
        </p:txBody>
      </p:sp>
      <p:sp>
        <p:nvSpPr>
          <p:cNvPr id="3" name="Marcador de contenido 2">
            <a:extLst>
              <a:ext uri="{FF2B5EF4-FFF2-40B4-BE49-F238E27FC236}">
                <a16:creationId xmlns:a16="http://schemas.microsoft.com/office/drawing/2014/main" id="{68413A0A-8BB7-F423-A480-BDEAC331791A}"/>
              </a:ext>
            </a:extLst>
          </p:cNvPr>
          <p:cNvSpPr>
            <a:spLocks noGrp="1"/>
          </p:cNvSpPr>
          <p:nvPr>
            <p:ph idx="1"/>
          </p:nvPr>
        </p:nvSpPr>
        <p:spPr>
          <a:xfrm>
            <a:off x="458388" y="1502724"/>
            <a:ext cx="7256059" cy="4902558"/>
          </a:xfrm>
        </p:spPr>
        <p:txBody>
          <a:bodyPr>
            <a:normAutofit/>
          </a:bodyPr>
          <a:lstStyle/>
          <a:p>
            <a:r>
              <a:rPr lang="en-US" dirty="0"/>
              <a:t>For multiple input documents (corpus) generates 1 graph as an output </a:t>
            </a:r>
          </a:p>
          <a:p>
            <a:pPr marL="0" indent="0">
              <a:buNone/>
            </a:pPr>
            <a:endParaRPr lang="es-ES" dirty="0"/>
          </a:p>
          <a:p>
            <a:r>
              <a:rPr lang="en-US" dirty="0"/>
              <a:t>Entities and relations are built as: </a:t>
            </a:r>
          </a:p>
          <a:p>
            <a:pPr lvl="1"/>
            <a:r>
              <a:rPr lang="es-ES" b="1" dirty="0" err="1"/>
              <a:t>Nodes</a:t>
            </a:r>
            <a:r>
              <a:rPr lang="es-ES" b="1" dirty="0"/>
              <a:t>: </a:t>
            </a:r>
            <a:r>
              <a:rPr lang="es-ES" dirty="0" err="1"/>
              <a:t>each</a:t>
            </a:r>
            <a:r>
              <a:rPr lang="es-ES" dirty="0"/>
              <a:t> Word and </a:t>
            </a:r>
            <a:r>
              <a:rPr lang="es-ES" dirty="0" err="1"/>
              <a:t>each</a:t>
            </a:r>
            <a:r>
              <a:rPr lang="es-ES" dirty="0"/>
              <a:t> </a:t>
            </a:r>
            <a:r>
              <a:rPr lang="es-ES" dirty="0" err="1"/>
              <a:t>Document</a:t>
            </a:r>
            <a:r>
              <a:rPr lang="es-ES" dirty="0"/>
              <a:t> (corpus)</a:t>
            </a:r>
          </a:p>
          <a:p>
            <a:pPr lvl="1"/>
            <a:r>
              <a:rPr lang="es-ES" b="1" dirty="0" err="1"/>
              <a:t>Edges</a:t>
            </a:r>
            <a:r>
              <a:rPr lang="es-ES" b="1" dirty="0"/>
              <a:t>: </a:t>
            </a:r>
            <a:r>
              <a:rPr lang="en-US" dirty="0"/>
              <a:t>Word-Word for co-occurrence and document-word when the word appears in the document</a:t>
            </a:r>
          </a:p>
          <a:p>
            <a:pPr marL="457200" lvl="1" indent="0">
              <a:buNone/>
            </a:pPr>
            <a:endParaRPr lang="es-ES" dirty="0"/>
          </a:p>
          <a:p>
            <a:r>
              <a:rPr lang="en-US" dirty="0"/>
              <a:t>Weights are built as:</a:t>
            </a:r>
          </a:p>
          <a:p>
            <a:pPr lvl="1"/>
            <a:r>
              <a:rPr lang="es-ES" b="1" dirty="0" err="1"/>
              <a:t>Nodes</a:t>
            </a:r>
            <a:r>
              <a:rPr lang="es-ES" dirty="0"/>
              <a:t>: </a:t>
            </a:r>
            <a:r>
              <a:rPr lang="es-ES" i="1" dirty="0" err="1"/>
              <a:t>Part</a:t>
            </a:r>
            <a:r>
              <a:rPr lang="es-ES" i="1" dirty="0"/>
              <a:t> </a:t>
            </a:r>
            <a:r>
              <a:rPr lang="es-ES" i="1" dirty="0" err="1"/>
              <a:t>of</a:t>
            </a:r>
            <a:r>
              <a:rPr lang="es-ES" i="1" dirty="0"/>
              <a:t> </a:t>
            </a:r>
            <a:r>
              <a:rPr lang="es-ES" i="1" dirty="0" err="1"/>
              <a:t>Speech</a:t>
            </a:r>
            <a:r>
              <a:rPr lang="es-ES" i="1" dirty="0"/>
              <a:t> tag </a:t>
            </a:r>
            <a:r>
              <a:rPr lang="es-ES" dirty="0"/>
              <a:t>(POS) </a:t>
            </a:r>
            <a:r>
              <a:rPr lang="es-ES" dirty="0" err="1"/>
              <a:t>for</a:t>
            </a:r>
            <a:r>
              <a:rPr lang="es-ES" dirty="0"/>
              <a:t> Word </a:t>
            </a:r>
            <a:r>
              <a:rPr lang="es-ES" dirty="0" err="1"/>
              <a:t>nodes</a:t>
            </a:r>
            <a:endParaRPr lang="es-ES" dirty="0"/>
          </a:p>
          <a:p>
            <a:pPr lvl="1"/>
            <a:r>
              <a:rPr lang="es-ES" b="1" dirty="0" err="1"/>
              <a:t>Edges</a:t>
            </a:r>
            <a:r>
              <a:rPr lang="es-ES" dirty="0"/>
              <a:t>: PMI </a:t>
            </a:r>
            <a:r>
              <a:rPr lang="es-ES" dirty="0" err="1"/>
              <a:t>value</a:t>
            </a:r>
            <a:r>
              <a:rPr lang="es-ES" dirty="0"/>
              <a:t> </a:t>
            </a:r>
            <a:r>
              <a:rPr lang="es-ES" dirty="0" err="1"/>
              <a:t>for</a:t>
            </a:r>
            <a:r>
              <a:rPr lang="es-ES" dirty="0"/>
              <a:t> Word-Word </a:t>
            </a:r>
            <a:r>
              <a:rPr lang="es-ES" dirty="0" err="1"/>
              <a:t>relation</a:t>
            </a:r>
            <a:r>
              <a:rPr lang="es-ES" dirty="0"/>
              <a:t> and TF-IDF </a:t>
            </a:r>
            <a:r>
              <a:rPr lang="es-ES" dirty="0" err="1"/>
              <a:t>value</a:t>
            </a:r>
            <a:r>
              <a:rPr lang="es-ES" dirty="0"/>
              <a:t> </a:t>
            </a:r>
            <a:r>
              <a:rPr lang="es-ES" dirty="0" err="1"/>
              <a:t>for</a:t>
            </a:r>
            <a:r>
              <a:rPr lang="es-ES" dirty="0"/>
              <a:t> </a:t>
            </a:r>
            <a:r>
              <a:rPr lang="es-ES" dirty="0" err="1"/>
              <a:t>Document</a:t>
            </a:r>
            <a:r>
              <a:rPr lang="es-ES" dirty="0"/>
              <a:t>-Word </a:t>
            </a:r>
            <a:r>
              <a:rPr lang="es-ES" dirty="0" err="1"/>
              <a:t>relation</a:t>
            </a:r>
            <a:endParaRPr lang="es-ES" dirty="0"/>
          </a:p>
        </p:txBody>
      </p:sp>
      <p:pic>
        <p:nvPicPr>
          <p:cNvPr id="2052" name="Picture 4">
            <a:extLst>
              <a:ext uri="{FF2B5EF4-FFF2-40B4-BE49-F238E27FC236}">
                <a16:creationId xmlns:a16="http://schemas.microsoft.com/office/drawing/2014/main" id="{78333502-30E9-5EA1-E622-13177F52A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447" y="2025223"/>
            <a:ext cx="4262840" cy="3679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5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AC5AE-F583-67D6-7C92-1D7965D67DD0}"/>
              </a:ext>
            </a:extLst>
          </p:cNvPr>
          <p:cNvSpPr>
            <a:spLocks noGrp="1"/>
          </p:cNvSpPr>
          <p:nvPr>
            <p:ph type="title"/>
          </p:nvPr>
        </p:nvSpPr>
        <p:spPr>
          <a:xfrm>
            <a:off x="645130" y="452718"/>
            <a:ext cx="9404723" cy="1400530"/>
          </a:xfrm>
        </p:spPr>
        <p:txBody>
          <a:bodyPr/>
          <a:lstStyle/>
          <a:p>
            <a:r>
              <a:rPr lang="es-ES" sz="4400" dirty="0" err="1"/>
              <a:t>Testings</a:t>
            </a:r>
            <a:r>
              <a:rPr lang="es-ES" sz="4400" dirty="0"/>
              <a:t> </a:t>
            </a:r>
            <a:r>
              <a:rPr lang="es-ES" sz="4400" dirty="0" err="1"/>
              <a:t>for</a:t>
            </a:r>
            <a:r>
              <a:rPr lang="es-ES" sz="4400" dirty="0"/>
              <a:t> </a:t>
            </a:r>
            <a:r>
              <a:rPr lang="es-ES" sz="4400" dirty="0" err="1"/>
              <a:t>differents</a:t>
            </a:r>
            <a:r>
              <a:rPr lang="es-ES" sz="4400" dirty="0"/>
              <a:t> </a:t>
            </a:r>
            <a:r>
              <a:rPr lang="es-ES" sz="4400" dirty="0" err="1"/>
              <a:t>datasets</a:t>
            </a:r>
            <a:r>
              <a:rPr lang="es-ES" sz="4400" dirty="0"/>
              <a:t> </a:t>
            </a:r>
            <a:r>
              <a:rPr lang="es-ES" sz="4400" dirty="0" err="1"/>
              <a:t>using</a:t>
            </a:r>
            <a:r>
              <a:rPr lang="es-ES" sz="4400" dirty="0"/>
              <a:t> Text2graphAPI</a:t>
            </a:r>
            <a:endParaRPr lang="es-MX" dirty="0"/>
          </a:p>
        </p:txBody>
      </p:sp>
      <p:sp>
        <p:nvSpPr>
          <p:cNvPr id="3" name="Marcador de contenido 2">
            <a:extLst>
              <a:ext uri="{FF2B5EF4-FFF2-40B4-BE49-F238E27FC236}">
                <a16:creationId xmlns:a16="http://schemas.microsoft.com/office/drawing/2014/main" id="{68413A0A-8BB7-F423-A480-BDEAC331791A}"/>
              </a:ext>
            </a:extLst>
          </p:cNvPr>
          <p:cNvSpPr>
            <a:spLocks noGrp="1"/>
          </p:cNvSpPr>
          <p:nvPr>
            <p:ph idx="1"/>
          </p:nvPr>
        </p:nvSpPr>
        <p:spPr/>
        <p:txBody>
          <a:bodyPr/>
          <a:lstStyle/>
          <a:p>
            <a:r>
              <a:rPr lang="es-ES" dirty="0"/>
              <a:t>Co-</a:t>
            </a:r>
            <a:r>
              <a:rPr lang="es-ES" dirty="0" err="1"/>
              <a:t>Ocurrence</a:t>
            </a:r>
            <a:r>
              <a:rPr lang="es-ES" dirty="0"/>
              <a:t> </a:t>
            </a:r>
            <a:r>
              <a:rPr lang="es-ES" dirty="0" err="1"/>
              <a:t>Graph</a:t>
            </a:r>
            <a:endParaRPr lang="es-MX" dirty="0"/>
          </a:p>
        </p:txBody>
      </p:sp>
      <p:pic>
        <p:nvPicPr>
          <p:cNvPr id="4" name="Imagen 3" descr="Interfaz de usuario gráfica&#10;&#10;Descripción generada automáticamente con confianza media">
            <a:extLst>
              <a:ext uri="{FF2B5EF4-FFF2-40B4-BE49-F238E27FC236}">
                <a16:creationId xmlns:a16="http://schemas.microsoft.com/office/drawing/2014/main" id="{2684E148-EFB3-F377-0E92-B0A82D18F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312" y="2741581"/>
            <a:ext cx="10019082" cy="3308928"/>
          </a:xfrm>
          <a:prstGeom prst="rect">
            <a:avLst/>
          </a:prstGeom>
        </p:spPr>
      </p:pic>
    </p:spTree>
    <p:extLst>
      <p:ext uri="{BB962C8B-B14F-4D97-AF65-F5344CB8AC3E}">
        <p14:creationId xmlns:p14="http://schemas.microsoft.com/office/powerpoint/2010/main" val="317323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EB2CE-D7F8-2386-FADC-B2F62A3BB625}"/>
              </a:ext>
            </a:extLst>
          </p:cNvPr>
          <p:cNvSpPr>
            <a:spLocks noGrp="1"/>
          </p:cNvSpPr>
          <p:nvPr>
            <p:ph type="title"/>
          </p:nvPr>
        </p:nvSpPr>
        <p:spPr/>
        <p:txBody>
          <a:bodyPr/>
          <a:lstStyle/>
          <a:p>
            <a:r>
              <a:rPr lang="es-ES" sz="4400" dirty="0" err="1"/>
              <a:t>Usage</a:t>
            </a:r>
            <a:r>
              <a:rPr lang="es-ES" sz="4400" dirty="0"/>
              <a:t> </a:t>
            </a:r>
            <a:r>
              <a:rPr lang="es-ES" sz="4400" dirty="0" err="1"/>
              <a:t>of</a:t>
            </a:r>
            <a:r>
              <a:rPr lang="es-ES" sz="4400" dirty="0"/>
              <a:t> Text </a:t>
            </a:r>
            <a:r>
              <a:rPr lang="es-ES" sz="4400" dirty="0" err="1"/>
              <a:t>Graphs</a:t>
            </a:r>
            <a:endParaRPr lang="es-MX" dirty="0"/>
          </a:p>
        </p:txBody>
      </p:sp>
      <p:sp>
        <p:nvSpPr>
          <p:cNvPr id="3" name="Marcador de contenido 2">
            <a:extLst>
              <a:ext uri="{FF2B5EF4-FFF2-40B4-BE49-F238E27FC236}">
                <a16:creationId xmlns:a16="http://schemas.microsoft.com/office/drawing/2014/main" id="{6B7C74C6-C24B-96C3-713F-8CF098BD59F1}"/>
              </a:ext>
            </a:extLst>
          </p:cNvPr>
          <p:cNvSpPr>
            <a:spLocks noGrp="1"/>
          </p:cNvSpPr>
          <p:nvPr>
            <p:ph idx="1"/>
          </p:nvPr>
        </p:nvSpPr>
        <p:spPr>
          <a:xfrm>
            <a:off x="723900" y="1390650"/>
            <a:ext cx="9325953" cy="4857749"/>
          </a:xfrm>
        </p:spPr>
        <p:txBody>
          <a:bodyPr/>
          <a:lstStyle/>
          <a:p>
            <a:r>
              <a:rPr lang="en-US" dirty="0"/>
              <a:t>Many research work solve different NLP tasks using the text graph approach: </a:t>
            </a:r>
          </a:p>
          <a:p>
            <a:pPr lvl="1"/>
            <a:r>
              <a:rPr lang="en-US" dirty="0"/>
              <a:t>Sentiment Analysis </a:t>
            </a:r>
          </a:p>
          <a:p>
            <a:pPr lvl="1"/>
            <a:r>
              <a:rPr lang="en-US" dirty="0"/>
              <a:t>Text Classification </a:t>
            </a:r>
          </a:p>
          <a:p>
            <a:pPr lvl="1"/>
            <a:r>
              <a:rPr lang="en-US" dirty="0"/>
              <a:t>Topic Modeling</a:t>
            </a:r>
          </a:p>
          <a:p>
            <a:pPr lvl="1"/>
            <a:r>
              <a:rPr lang="en-US" dirty="0"/>
              <a:t>Authorship Analysis</a:t>
            </a:r>
          </a:p>
          <a:p>
            <a:pPr marL="457200" lvl="1" indent="0">
              <a:buNone/>
            </a:pPr>
            <a:endParaRPr lang="en-US" dirty="0"/>
          </a:p>
          <a:p>
            <a:r>
              <a:rPr lang="en-US" dirty="0"/>
              <a:t>PAN is a workshop series and a networking</a:t>
            </a:r>
          </a:p>
          <a:p>
            <a:pPr marL="0" indent="0">
              <a:buNone/>
            </a:pPr>
            <a:r>
              <a:rPr lang="en-US" dirty="0"/>
              <a:t> initiative for stylometry and digital text forensics</a:t>
            </a:r>
            <a:endParaRPr lang="es-MX" dirty="0"/>
          </a:p>
        </p:txBody>
      </p:sp>
      <p:pic>
        <p:nvPicPr>
          <p:cNvPr id="2050" name="Picture 2">
            <a:extLst>
              <a:ext uri="{FF2B5EF4-FFF2-40B4-BE49-F238E27FC236}">
                <a16:creationId xmlns:a16="http://schemas.microsoft.com/office/drawing/2014/main" id="{B6F3D21C-468B-74B4-9364-5F8872559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489" y="3819524"/>
            <a:ext cx="4436526" cy="2631552"/>
          </a:xfrm>
          <a:prstGeom prst="rect">
            <a:avLst/>
          </a:prstGeom>
          <a:noFill/>
          <a:extLst>
            <a:ext uri="{909E8E84-426E-40DD-AFC4-6F175D3DCCD1}">
              <a14:hiddenFill xmlns:a14="http://schemas.microsoft.com/office/drawing/2010/main">
                <a:solidFill>
                  <a:srgbClr val="FFFFFF"/>
                </a:solidFill>
              </a14:hiddenFill>
            </a:ext>
          </a:extLst>
        </p:spPr>
      </p:pic>
      <p:pic>
        <p:nvPicPr>
          <p:cNvPr id="4" name="Marcador de contenido 4" descr="Un dibujo con letras&#10;&#10;Descripción generada automáticamente con confianza media">
            <a:extLst>
              <a:ext uri="{FF2B5EF4-FFF2-40B4-BE49-F238E27FC236}">
                <a16:creationId xmlns:a16="http://schemas.microsoft.com/office/drawing/2014/main" id="{80B0F609-51DF-DD33-8D00-8141E23B4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839" y="5135300"/>
            <a:ext cx="1935495" cy="883070"/>
          </a:xfrm>
          <a:prstGeom prst="rect">
            <a:avLst/>
          </a:prstGeom>
        </p:spPr>
      </p:pic>
    </p:spTree>
    <p:extLst>
      <p:ext uri="{BB962C8B-B14F-4D97-AF65-F5344CB8AC3E}">
        <p14:creationId xmlns:p14="http://schemas.microsoft.com/office/powerpoint/2010/main" val="213360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1108068"/>
          </a:xfrm>
        </p:spPr>
        <p:txBody>
          <a:bodyPr/>
          <a:lstStyle/>
          <a:p>
            <a:r>
              <a:rPr lang="es-MX" sz="4000" b="0" i="0" dirty="0">
                <a:effectLst/>
                <a:latin typeface="Product Sans"/>
              </a:rPr>
              <a:t>PAN CLEF 2022 </a:t>
            </a:r>
            <a:r>
              <a:rPr lang="es-MX" sz="4000" dirty="0"/>
              <a:t>– </a:t>
            </a:r>
            <a:r>
              <a:rPr lang="es-MX" sz="4000" dirty="0" err="1"/>
              <a:t>Authorship</a:t>
            </a:r>
            <a:r>
              <a:rPr lang="es-MX" sz="4000" dirty="0"/>
              <a:t> </a:t>
            </a:r>
            <a:r>
              <a:rPr lang="es-MX" sz="4000" dirty="0" err="1"/>
              <a:t>Verification</a:t>
            </a:r>
            <a:endParaRPr lang="es-MX" sz="3800" dirty="0"/>
          </a:p>
        </p:txBody>
      </p:sp>
      <p:sp>
        <p:nvSpPr>
          <p:cNvPr id="3" name="Marcador de contenido 2">
            <a:extLst>
              <a:ext uri="{FF2B5EF4-FFF2-40B4-BE49-F238E27FC236}">
                <a16:creationId xmlns:a16="http://schemas.microsoft.com/office/drawing/2014/main" id="{FD01B6E3-844B-2740-BD56-C2D33B7D5E3D}"/>
              </a:ext>
            </a:extLst>
          </p:cNvPr>
          <p:cNvSpPr>
            <a:spLocks noGrp="1"/>
          </p:cNvSpPr>
          <p:nvPr>
            <p:ph idx="1"/>
          </p:nvPr>
        </p:nvSpPr>
        <p:spPr>
          <a:xfrm>
            <a:off x="646111" y="1150883"/>
            <a:ext cx="10176917" cy="5123463"/>
          </a:xfrm>
        </p:spPr>
        <p:txBody>
          <a:bodyPr/>
          <a:lstStyle/>
          <a:p>
            <a:pPr marL="0" indent="0">
              <a:buNone/>
            </a:pPr>
            <a:endParaRPr lang="es-MX" sz="100" dirty="0"/>
          </a:p>
          <a:p>
            <a:pPr marL="0" indent="0" algn="just">
              <a:buNone/>
            </a:pPr>
            <a:r>
              <a:rPr lang="es-MX" b="1" dirty="0">
                <a:solidFill>
                  <a:schemeClr val="bg2">
                    <a:lumMod val="20000"/>
                    <a:lumOff val="80000"/>
                  </a:schemeClr>
                </a:solidFill>
                <a:latin typeface="Arial" panose="020B0604020202020204" pitchFamily="34" charset="0"/>
                <a:cs typeface="Arial" panose="020B0604020202020204" pitchFamily="34" charset="0"/>
              </a:rPr>
              <a:t>1. </a:t>
            </a:r>
            <a:r>
              <a:rPr lang="es-MX" b="1" dirty="0">
                <a:solidFill>
                  <a:schemeClr val="bg1"/>
                </a:solidFill>
                <a:latin typeface="Arial" panose="020B0604020202020204" pitchFamily="34" charset="0"/>
                <a:cs typeface="Arial" panose="020B0604020202020204" pitchFamily="34" charset="0"/>
              </a:rPr>
              <a:t>Embarcadero-Ruiz</a:t>
            </a:r>
            <a:r>
              <a:rPr lang="es-MX" b="1" i="0" dirty="0">
                <a:solidFill>
                  <a:schemeClr val="bg1"/>
                </a:solidFill>
                <a:effectLst/>
                <a:latin typeface="Arial" panose="020B0604020202020204" pitchFamily="34" charset="0"/>
                <a:cs typeface="Arial" panose="020B0604020202020204" pitchFamily="34" charset="0"/>
              </a:rPr>
              <a:t> et al. [3], </a:t>
            </a:r>
            <a:r>
              <a:rPr lang="en-US" i="0" dirty="0">
                <a:solidFill>
                  <a:schemeClr val="bg1"/>
                </a:solidFill>
                <a:effectLst/>
                <a:latin typeface="Arial" panose="020B0604020202020204" pitchFamily="34" charset="0"/>
                <a:cs typeface="Arial" panose="020B0604020202020204" pitchFamily="34" charset="0"/>
              </a:rPr>
              <a:t>Graph-Based Siamese Network for Authorship Verification.</a:t>
            </a:r>
          </a:p>
          <a:p>
            <a:pPr marL="457200" indent="-457200" algn="just">
              <a:buFont typeface="+mj-lt"/>
              <a:buAutoNum type="arabicPeriod"/>
            </a:pPr>
            <a:endParaRPr lang="es-MX" sz="2000" b="0" i="0" u="none" strike="noStrike" baseline="0" dirty="0">
              <a:solidFill>
                <a:schemeClr val="bg1"/>
              </a:solidFill>
              <a:latin typeface="Arial" panose="020B0604020202020204" pitchFamily="34" charset="0"/>
              <a:cs typeface="Arial" panose="020B0604020202020204" pitchFamily="34" charset="0"/>
            </a:endParaRPr>
          </a:p>
          <a:p>
            <a:pPr marL="0" indent="0">
              <a:buNone/>
            </a:pPr>
            <a:endParaRPr lang="es-MX" dirty="0"/>
          </a:p>
        </p:txBody>
      </p:sp>
      <p:pic>
        <p:nvPicPr>
          <p:cNvPr id="4" name="Picture 2">
            <a:extLst>
              <a:ext uri="{FF2B5EF4-FFF2-40B4-BE49-F238E27FC236}">
                <a16:creationId xmlns:a16="http://schemas.microsoft.com/office/drawing/2014/main" id="{675BC310-2A82-350F-3DAA-7D8ACA7EE63B}"/>
              </a:ext>
            </a:extLst>
          </p:cNvPr>
          <p:cNvPicPr>
            <a:picLocks noChangeAspect="1"/>
          </p:cNvPicPr>
          <p:nvPr/>
        </p:nvPicPr>
        <p:blipFill>
          <a:blip r:embed="rId3"/>
          <a:stretch>
            <a:fillRect/>
          </a:stretch>
        </p:blipFill>
        <p:spPr>
          <a:xfrm>
            <a:off x="646111" y="2307461"/>
            <a:ext cx="7423808" cy="4097821"/>
          </a:xfrm>
          <a:prstGeom prst="rect">
            <a:avLst/>
          </a:prstGeom>
        </p:spPr>
      </p:pic>
      <p:sp>
        <p:nvSpPr>
          <p:cNvPr id="5" name="CuadroTexto 4">
            <a:extLst>
              <a:ext uri="{FF2B5EF4-FFF2-40B4-BE49-F238E27FC236}">
                <a16:creationId xmlns:a16="http://schemas.microsoft.com/office/drawing/2014/main" id="{7CD5ACDF-36E3-655C-D10C-F9417520FA86}"/>
              </a:ext>
            </a:extLst>
          </p:cNvPr>
          <p:cNvSpPr txBox="1"/>
          <p:nvPr/>
        </p:nvSpPr>
        <p:spPr>
          <a:xfrm>
            <a:off x="8380674" y="1879592"/>
            <a:ext cx="3533265" cy="4524315"/>
          </a:xfrm>
          <a:prstGeom prst="rect">
            <a:avLst/>
          </a:prstGeom>
          <a:noFill/>
        </p:spPr>
        <p:txBody>
          <a:bodyPr wrap="square" rtlCol="0">
            <a:spAutoFit/>
          </a:bodyPr>
          <a:lstStyle/>
          <a:p>
            <a:endParaRPr lang="es-ES" dirty="0"/>
          </a:p>
          <a:p>
            <a:pPr marL="285750" indent="-285750">
              <a:buFont typeface="Arial" panose="020B0604020202020204" pitchFamily="34" charset="0"/>
              <a:buChar char="•"/>
            </a:pPr>
            <a:r>
              <a:rPr lang="es-ES" dirty="0" err="1"/>
              <a:t>Applied</a:t>
            </a:r>
            <a:r>
              <a:rPr lang="es-ES" dirty="0"/>
              <a:t> </a:t>
            </a:r>
            <a:r>
              <a:rPr lang="es-ES" dirty="0" err="1"/>
              <a:t>to</a:t>
            </a:r>
            <a:r>
              <a:rPr lang="es-ES" dirty="0"/>
              <a:t> </a:t>
            </a:r>
            <a:r>
              <a:rPr lang="es-ES" dirty="0" err="1"/>
              <a:t>Authorship</a:t>
            </a:r>
            <a:r>
              <a:rPr lang="es-ES" dirty="0"/>
              <a:t> </a:t>
            </a:r>
            <a:r>
              <a:rPr lang="es-ES" dirty="0" err="1"/>
              <a:t>Verification</a:t>
            </a:r>
            <a:r>
              <a:rPr lang="es-ES" dirty="0"/>
              <a:t> </a:t>
            </a:r>
            <a:r>
              <a:rPr lang="es-ES" dirty="0" err="1"/>
              <a:t>task</a:t>
            </a:r>
            <a:endParaRPr lang="es-ES" dirty="0"/>
          </a:p>
          <a:p>
            <a:endParaRPr lang="es-ES" dirty="0"/>
          </a:p>
          <a:p>
            <a:pPr marL="285750" indent="-285750">
              <a:buFont typeface="Arial" panose="020B0604020202020204" pitchFamily="34" charset="0"/>
              <a:buChar char="•"/>
            </a:pPr>
            <a:r>
              <a:rPr lang="es-ES" dirty="0" err="1"/>
              <a:t>Co-ocurrence</a:t>
            </a:r>
            <a:r>
              <a:rPr lang="es-ES" dirty="0"/>
              <a:t> </a:t>
            </a:r>
            <a:r>
              <a:rPr lang="es-ES" dirty="0" err="1"/>
              <a:t>Graph</a:t>
            </a:r>
            <a:endParaRPr lang="es-ES" dirty="0"/>
          </a:p>
          <a:p>
            <a:endParaRPr lang="es-ES" dirty="0"/>
          </a:p>
          <a:p>
            <a:pPr marL="285750" indent="-285750">
              <a:buFont typeface="Arial" panose="020B0604020202020204" pitchFamily="34" charset="0"/>
              <a:buChar char="•"/>
            </a:pPr>
            <a:r>
              <a:rPr lang="es-ES" dirty="0"/>
              <a:t>Short, </a:t>
            </a:r>
            <a:r>
              <a:rPr lang="es-ES" dirty="0" err="1"/>
              <a:t>Med</a:t>
            </a:r>
            <a:r>
              <a:rPr lang="es-ES" dirty="0"/>
              <a:t>, Full </a:t>
            </a:r>
            <a:r>
              <a:rPr lang="es-ES" dirty="0" err="1"/>
              <a:t>Graph</a:t>
            </a:r>
            <a:r>
              <a:rPr lang="es-ES" dirty="0"/>
              <a:t> &amp; </a:t>
            </a:r>
            <a:r>
              <a:rPr lang="es-ES" dirty="0" err="1"/>
              <a:t>nodes</a:t>
            </a:r>
            <a:r>
              <a:rPr lang="es-ES" dirty="0"/>
              <a:t>: (“</a:t>
            </a:r>
            <a:r>
              <a:rPr lang="es-ES" dirty="0" err="1"/>
              <a:t>word</a:t>
            </a:r>
            <a:r>
              <a:rPr lang="es-ES" dirty="0"/>
              <a:t>”, POS) | (POS, POS)</a:t>
            </a:r>
          </a:p>
          <a:p>
            <a:endParaRPr lang="es-ES" dirty="0"/>
          </a:p>
          <a:p>
            <a:pPr marL="285750" indent="-285750">
              <a:buFont typeface="Arial" panose="020B0604020202020204" pitchFamily="34" charset="0"/>
              <a:buChar char="•"/>
            </a:pPr>
            <a:r>
              <a:rPr lang="es-ES" dirty="0"/>
              <a:t>2nd place </a:t>
            </a:r>
            <a:r>
              <a:rPr lang="es-ES" dirty="0" err="1"/>
              <a:t>on</a:t>
            </a:r>
            <a:r>
              <a:rPr lang="es-ES" dirty="0"/>
              <a:t> PAN </a:t>
            </a:r>
            <a:r>
              <a:rPr lang="es-ES" dirty="0" err="1"/>
              <a:t>competition</a:t>
            </a:r>
            <a:r>
              <a:rPr lang="es-ES" dirty="0"/>
              <a:t> 2022</a:t>
            </a:r>
          </a:p>
          <a:p>
            <a:endParaRPr lang="es-ES" dirty="0"/>
          </a:p>
          <a:p>
            <a:pPr marL="285750" indent="-285750">
              <a:buFont typeface="Arial" panose="020B0604020202020204" pitchFamily="34" charset="0"/>
              <a:buChar char="•"/>
            </a:pPr>
            <a:r>
              <a:rPr lang="es-ES" dirty="0" err="1"/>
              <a:t>Results</a:t>
            </a:r>
            <a:r>
              <a:rPr lang="es-ES" dirty="0"/>
              <a:t>: Performance </a:t>
            </a:r>
            <a:r>
              <a:rPr lang="es-ES" dirty="0" err="1"/>
              <a:t>was</a:t>
            </a:r>
            <a:r>
              <a:rPr lang="es-ES" dirty="0"/>
              <a:t> </a:t>
            </a:r>
            <a:r>
              <a:rPr lang="es-ES" dirty="0" err="1"/>
              <a:t>better</a:t>
            </a:r>
            <a:r>
              <a:rPr lang="es-ES" dirty="0"/>
              <a:t> </a:t>
            </a:r>
            <a:r>
              <a:rPr lang="es-ES" dirty="0" err="1"/>
              <a:t>than</a:t>
            </a:r>
            <a:r>
              <a:rPr lang="es-ES" dirty="0"/>
              <a:t> </a:t>
            </a:r>
            <a:r>
              <a:rPr lang="es-ES" dirty="0" err="1"/>
              <a:t>baselines</a:t>
            </a:r>
            <a:endParaRPr lang="es-ES"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82876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C1F29-A941-C0B0-041B-91ED1014AA8F}"/>
              </a:ext>
            </a:extLst>
          </p:cNvPr>
          <p:cNvSpPr>
            <a:spLocks noGrp="1"/>
          </p:cNvSpPr>
          <p:nvPr>
            <p:ph type="title"/>
          </p:nvPr>
        </p:nvSpPr>
        <p:spPr>
          <a:xfrm>
            <a:off x="1143001" y="349619"/>
            <a:ext cx="9905998" cy="948376"/>
          </a:xfrm>
        </p:spPr>
        <p:txBody>
          <a:bodyPr/>
          <a:lstStyle/>
          <a:p>
            <a:r>
              <a:rPr lang="es-MX" sz="4000" b="0" i="0" dirty="0">
                <a:effectLst/>
                <a:latin typeface="Product Sans"/>
              </a:rPr>
              <a:t>PAN CLEF 2023 </a:t>
            </a:r>
            <a:r>
              <a:rPr lang="es-MX" sz="4000" dirty="0"/>
              <a:t>– </a:t>
            </a:r>
            <a:r>
              <a:rPr lang="es-MX" sz="4000" dirty="0" err="1"/>
              <a:t>Authorship</a:t>
            </a:r>
            <a:r>
              <a:rPr lang="es-MX" sz="4000" dirty="0"/>
              <a:t> </a:t>
            </a:r>
            <a:r>
              <a:rPr lang="es-MX" sz="4000" dirty="0" err="1"/>
              <a:t>Verification</a:t>
            </a:r>
            <a:endParaRPr lang="es-MX" sz="4000" dirty="0"/>
          </a:p>
        </p:txBody>
      </p:sp>
      <p:sp>
        <p:nvSpPr>
          <p:cNvPr id="8" name="Marcador de contenido 2">
            <a:extLst>
              <a:ext uri="{FF2B5EF4-FFF2-40B4-BE49-F238E27FC236}">
                <a16:creationId xmlns:a16="http://schemas.microsoft.com/office/drawing/2014/main" id="{641DA4AE-452A-DD5D-08A9-DCBD90A0BF9E}"/>
              </a:ext>
            </a:extLst>
          </p:cNvPr>
          <p:cNvSpPr txBox="1">
            <a:spLocks/>
          </p:cNvSpPr>
          <p:nvPr/>
        </p:nvSpPr>
        <p:spPr>
          <a:xfrm>
            <a:off x="1143001" y="2331244"/>
            <a:ext cx="9352566" cy="15089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ES" sz="1600" dirty="0" err="1"/>
              <a:t>Graph</a:t>
            </a:r>
            <a:r>
              <a:rPr lang="es-ES" sz="1600" dirty="0"/>
              <a:t> </a:t>
            </a:r>
            <a:r>
              <a:rPr lang="es-ES" sz="1600" dirty="0" err="1"/>
              <a:t>Convolutional</a:t>
            </a:r>
            <a:r>
              <a:rPr lang="es-ES" sz="1600" dirty="0"/>
              <a:t> Network </a:t>
            </a:r>
            <a:r>
              <a:rPr lang="es-ES" sz="1600" dirty="0" err="1"/>
              <a:t>using</a:t>
            </a:r>
            <a:r>
              <a:rPr lang="es-ES" sz="1600" dirty="0"/>
              <a:t> </a:t>
            </a:r>
            <a:r>
              <a:rPr lang="es-ES" sz="1600" dirty="0" err="1"/>
              <a:t>Heterogeneous</a:t>
            </a:r>
            <a:r>
              <a:rPr lang="es-ES" sz="1600" dirty="0"/>
              <a:t> </a:t>
            </a:r>
            <a:r>
              <a:rPr lang="es-ES" sz="1600" dirty="0" err="1"/>
              <a:t>Graph</a:t>
            </a:r>
            <a:endParaRPr lang="es-ES" sz="1600" dirty="0"/>
          </a:p>
          <a:p>
            <a:r>
              <a:rPr lang="es-ES" sz="1600" dirty="0" err="1"/>
              <a:t>Better</a:t>
            </a:r>
            <a:r>
              <a:rPr lang="es-ES" sz="1600" dirty="0"/>
              <a:t> performance </a:t>
            </a:r>
            <a:r>
              <a:rPr lang="es-ES" sz="1600" dirty="0" err="1"/>
              <a:t>compared</a:t>
            </a:r>
            <a:r>
              <a:rPr lang="es-ES" sz="1600" dirty="0"/>
              <a:t> </a:t>
            </a:r>
            <a:r>
              <a:rPr lang="es-ES" sz="1600" dirty="0" err="1"/>
              <a:t>to</a:t>
            </a:r>
            <a:r>
              <a:rPr lang="es-ES" sz="1600" dirty="0"/>
              <a:t> </a:t>
            </a:r>
            <a:r>
              <a:rPr lang="es-ES" sz="1600" dirty="0" err="1"/>
              <a:t>the</a:t>
            </a:r>
            <a:r>
              <a:rPr lang="es-ES" sz="1600" dirty="0"/>
              <a:t> </a:t>
            </a:r>
            <a:r>
              <a:rPr lang="es-ES" sz="1600" dirty="0" err="1"/>
              <a:t>baselines</a:t>
            </a:r>
            <a:endParaRPr lang="es-ES" sz="1600" dirty="0"/>
          </a:p>
          <a:p>
            <a:r>
              <a:rPr lang="es-ES" sz="1600" dirty="0"/>
              <a:t>4th place (</a:t>
            </a:r>
            <a:r>
              <a:rPr lang="es-ES" sz="1600" dirty="0" err="1"/>
              <a:t>team</a:t>
            </a:r>
            <a:r>
              <a:rPr lang="es-ES" sz="1600" dirty="0"/>
              <a:t>) </a:t>
            </a:r>
            <a:r>
              <a:rPr lang="es-ES" sz="1600" dirty="0" err="1"/>
              <a:t>on</a:t>
            </a:r>
            <a:r>
              <a:rPr lang="es-ES" sz="1600" dirty="0"/>
              <a:t> PAN </a:t>
            </a:r>
            <a:r>
              <a:rPr lang="es-ES" sz="1600" dirty="0" err="1"/>
              <a:t>Competition</a:t>
            </a:r>
            <a:r>
              <a:rPr lang="es-ES" sz="1600" dirty="0"/>
              <a:t> 2023</a:t>
            </a:r>
          </a:p>
          <a:p>
            <a:endParaRPr lang="es-MX" dirty="0"/>
          </a:p>
        </p:txBody>
      </p:sp>
      <p:sp>
        <p:nvSpPr>
          <p:cNvPr id="3" name="Marcador de contenido 2">
            <a:extLst>
              <a:ext uri="{FF2B5EF4-FFF2-40B4-BE49-F238E27FC236}">
                <a16:creationId xmlns:a16="http://schemas.microsoft.com/office/drawing/2014/main" id="{24ADD197-B803-9B47-92A2-93544A51FC85}"/>
              </a:ext>
            </a:extLst>
          </p:cNvPr>
          <p:cNvSpPr txBox="1">
            <a:spLocks/>
          </p:cNvSpPr>
          <p:nvPr/>
        </p:nvSpPr>
        <p:spPr>
          <a:xfrm>
            <a:off x="1143001" y="1262490"/>
            <a:ext cx="9352566" cy="9483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s-MX" sz="2000" b="1" dirty="0">
                <a:solidFill>
                  <a:schemeClr val="bg2">
                    <a:lumMod val="20000"/>
                    <a:lumOff val="80000"/>
                  </a:schemeClr>
                </a:solidFill>
                <a:latin typeface="Arial" panose="020B0604020202020204" pitchFamily="34" charset="0"/>
                <a:cs typeface="Arial" panose="020B0604020202020204" pitchFamily="34" charset="0"/>
              </a:rPr>
              <a:t>2. </a:t>
            </a:r>
            <a:r>
              <a:rPr lang="es-MX" sz="2000" b="1" dirty="0" err="1">
                <a:solidFill>
                  <a:schemeClr val="bg1"/>
                </a:solidFill>
                <a:latin typeface="Arial" panose="020B0604020202020204" pitchFamily="34" charset="0"/>
                <a:cs typeface="Arial" panose="020B0604020202020204" pitchFamily="34" charset="0"/>
              </a:rPr>
              <a:t>Andric</a:t>
            </a:r>
            <a:r>
              <a:rPr lang="es-MX" sz="2000" b="1" dirty="0">
                <a:solidFill>
                  <a:schemeClr val="bg1"/>
                </a:solidFill>
                <a:latin typeface="Arial" panose="020B0604020202020204" pitchFamily="34" charset="0"/>
                <a:cs typeface="Arial" panose="020B0604020202020204" pitchFamily="34" charset="0"/>
              </a:rPr>
              <a:t>-Valdez</a:t>
            </a:r>
            <a:r>
              <a:rPr lang="es-MX" sz="2000" b="1" i="0" dirty="0">
                <a:solidFill>
                  <a:schemeClr val="bg1"/>
                </a:solidFill>
                <a:effectLst/>
                <a:latin typeface="Arial" panose="020B0604020202020204" pitchFamily="34" charset="0"/>
                <a:cs typeface="Arial" panose="020B0604020202020204" pitchFamily="34" charset="0"/>
              </a:rPr>
              <a:t> et al. [1], </a:t>
            </a:r>
            <a:r>
              <a:rPr lang="en-US" sz="2000" i="0" dirty="0">
                <a:solidFill>
                  <a:schemeClr val="bg1"/>
                </a:solidFill>
                <a:effectLst/>
                <a:latin typeface="Arial" panose="020B0604020202020204" pitchFamily="34" charset="0"/>
                <a:cs typeface="Arial" panose="020B0604020202020204" pitchFamily="34" charset="0"/>
              </a:rPr>
              <a:t>Heterogeneous-Graph Convolutional Network for Authorship Verification.</a:t>
            </a:r>
          </a:p>
          <a:p>
            <a:endParaRPr lang="es-MX" dirty="0"/>
          </a:p>
        </p:txBody>
      </p:sp>
      <p:pic>
        <p:nvPicPr>
          <p:cNvPr id="1032" name="Picture 8">
            <a:extLst>
              <a:ext uri="{FF2B5EF4-FFF2-40B4-BE49-F238E27FC236}">
                <a16:creationId xmlns:a16="http://schemas.microsoft.com/office/drawing/2014/main" id="{B5FC9686-4058-624A-9B10-9A6BFC58B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8" y="3497262"/>
            <a:ext cx="121920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2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88E819-C8CB-1329-74E8-43FC70185B87}"/>
              </a:ext>
            </a:extLst>
          </p:cNvPr>
          <p:cNvSpPr>
            <a:spLocks noGrp="1"/>
          </p:cNvSpPr>
          <p:nvPr>
            <p:ph type="title"/>
          </p:nvPr>
        </p:nvSpPr>
        <p:spPr/>
        <p:txBody>
          <a:bodyPr/>
          <a:lstStyle/>
          <a:p>
            <a:r>
              <a:rPr lang="es-ES" sz="4000" dirty="0" err="1"/>
              <a:t>Current</a:t>
            </a:r>
            <a:r>
              <a:rPr lang="es-ES" sz="4000" dirty="0"/>
              <a:t> and Future </a:t>
            </a:r>
            <a:r>
              <a:rPr lang="es-ES" sz="4000" dirty="0" err="1"/>
              <a:t>work</a:t>
            </a:r>
            <a:r>
              <a:rPr lang="es-ES" sz="4000" dirty="0"/>
              <a:t> </a:t>
            </a:r>
            <a:r>
              <a:rPr lang="es-ES" sz="4000" dirty="0" err="1"/>
              <a:t>for</a:t>
            </a:r>
            <a:r>
              <a:rPr lang="es-ES" sz="4000" dirty="0"/>
              <a:t> Text2graphAPI</a:t>
            </a:r>
            <a:endParaRPr lang="es-MX" dirty="0"/>
          </a:p>
        </p:txBody>
      </p:sp>
      <p:sp>
        <p:nvSpPr>
          <p:cNvPr id="3" name="Marcador de contenido 2">
            <a:extLst>
              <a:ext uri="{FF2B5EF4-FFF2-40B4-BE49-F238E27FC236}">
                <a16:creationId xmlns:a16="http://schemas.microsoft.com/office/drawing/2014/main" id="{33C13B46-5341-1DAC-1DCF-8D88F0E642CF}"/>
              </a:ext>
            </a:extLst>
          </p:cNvPr>
          <p:cNvSpPr>
            <a:spLocks noGrp="1"/>
          </p:cNvSpPr>
          <p:nvPr>
            <p:ph idx="1"/>
          </p:nvPr>
        </p:nvSpPr>
        <p:spPr>
          <a:xfrm>
            <a:off x="1103312" y="2314575"/>
            <a:ext cx="9496001" cy="3933824"/>
          </a:xfrm>
        </p:spPr>
        <p:txBody>
          <a:bodyPr/>
          <a:lstStyle/>
          <a:p>
            <a:pPr marL="0" indent="0">
              <a:buNone/>
            </a:pPr>
            <a:endParaRPr lang="es-ES" dirty="0"/>
          </a:p>
          <a:p>
            <a:r>
              <a:rPr lang="en-US" dirty="0"/>
              <a:t>Add new features/functionalities: Graph Exploration</a:t>
            </a:r>
          </a:p>
          <a:p>
            <a:endParaRPr lang="en-US" dirty="0"/>
          </a:p>
          <a:p>
            <a:r>
              <a:rPr lang="en-US" dirty="0"/>
              <a:t>Parameterization and Optimization</a:t>
            </a:r>
          </a:p>
          <a:p>
            <a:pPr marL="0" indent="0">
              <a:buNone/>
            </a:pPr>
            <a:endParaRPr lang="es-ES" dirty="0"/>
          </a:p>
          <a:p>
            <a:r>
              <a:rPr lang="en-US" dirty="0"/>
              <a:t>Generate new graph representations: Integrated Syntactic Graphs</a:t>
            </a:r>
          </a:p>
          <a:p>
            <a:endParaRPr lang="en-US" dirty="0"/>
          </a:p>
          <a:p>
            <a:r>
              <a:rPr lang="en-US" dirty="0"/>
              <a:t>Apply to other task: Style Change Detection, Authorship Profiling</a:t>
            </a:r>
            <a:endParaRPr lang="es-MX" dirty="0"/>
          </a:p>
        </p:txBody>
      </p:sp>
    </p:spTree>
    <p:extLst>
      <p:ext uri="{BB962C8B-B14F-4D97-AF65-F5344CB8AC3E}">
        <p14:creationId xmlns:p14="http://schemas.microsoft.com/office/powerpoint/2010/main" val="303393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06C05-99A4-44D6-BFBA-3FE34414F497}"/>
              </a:ext>
            </a:extLst>
          </p:cNvPr>
          <p:cNvSpPr>
            <a:spLocks noGrp="1"/>
          </p:cNvSpPr>
          <p:nvPr>
            <p:ph type="title"/>
          </p:nvPr>
        </p:nvSpPr>
        <p:spPr>
          <a:xfrm>
            <a:off x="1165496" y="361269"/>
            <a:ext cx="9404723" cy="1400530"/>
          </a:xfrm>
        </p:spPr>
        <p:txBody>
          <a:bodyPr/>
          <a:lstStyle/>
          <a:p>
            <a:pPr algn="ctr"/>
            <a:r>
              <a:rPr lang="en-US" sz="5400" dirty="0"/>
              <a:t>“Graphs are the new frontier of deep learning”</a:t>
            </a:r>
            <a:br>
              <a:rPr lang="en-US" sz="5400" dirty="0"/>
            </a:br>
            <a:r>
              <a:rPr lang="es-MX" sz="2800" b="0" i="0" u="none" strike="noStrike" dirty="0">
                <a:solidFill>
                  <a:srgbClr val="202124"/>
                </a:solidFill>
                <a:effectLst/>
                <a:latin typeface="Google Sans"/>
              </a:rPr>
              <a:t>Jure </a:t>
            </a:r>
            <a:r>
              <a:rPr lang="es-MX" sz="2800" b="0" i="0" u="none" strike="noStrike" dirty="0" err="1">
                <a:solidFill>
                  <a:srgbClr val="202124"/>
                </a:solidFill>
                <a:effectLst/>
                <a:latin typeface="Google Sans"/>
              </a:rPr>
              <a:t>Leskovec</a:t>
            </a:r>
            <a:br>
              <a:rPr lang="es-ES" sz="2800" dirty="0"/>
            </a:br>
            <a:br>
              <a:rPr lang="es-ES" sz="5400" dirty="0"/>
            </a:br>
            <a:r>
              <a:rPr lang="es-ES" sz="5400" dirty="0" err="1"/>
              <a:t>Thanks</a:t>
            </a:r>
            <a:r>
              <a:rPr lang="es-ES" sz="5400" dirty="0"/>
              <a:t>!</a:t>
            </a:r>
            <a:br>
              <a:rPr lang="es-ES" dirty="0"/>
            </a:br>
            <a:br>
              <a:rPr lang="es-ES" dirty="0"/>
            </a:br>
            <a:br>
              <a:rPr lang="es-ES" dirty="0"/>
            </a:br>
            <a:r>
              <a:rPr lang="es-ES" dirty="0"/>
              <a:t>Email:</a:t>
            </a:r>
            <a:br>
              <a:rPr lang="es-ES" dirty="0"/>
            </a:br>
            <a:r>
              <a:rPr lang="es-ES" dirty="0"/>
              <a:t>andric.valdez@gmail.com</a:t>
            </a:r>
            <a:endParaRPr lang="es-MX" dirty="0"/>
          </a:p>
        </p:txBody>
      </p:sp>
    </p:spTree>
    <p:extLst>
      <p:ext uri="{BB962C8B-B14F-4D97-AF65-F5344CB8AC3E}">
        <p14:creationId xmlns:p14="http://schemas.microsoft.com/office/powerpoint/2010/main" val="146665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CAA2D-E9A8-0A70-E86B-6BF209163A76}"/>
              </a:ext>
            </a:extLst>
          </p:cNvPr>
          <p:cNvSpPr>
            <a:spLocks noGrp="1"/>
          </p:cNvSpPr>
          <p:nvPr>
            <p:ph type="title"/>
          </p:nvPr>
        </p:nvSpPr>
        <p:spPr/>
        <p:txBody>
          <a:bodyPr/>
          <a:lstStyle/>
          <a:p>
            <a:r>
              <a:rPr lang="es-MX" dirty="0" err="1"/>
              <a:t>Hands-On</a:t>
            </a:r>
            <a:r>
              <a:rPr lang="es-MX" dirty="0"/>
              <a:t> </a:t>
            </a:r>
            <a:r>
              <a:rPr lang="es-MX" dirty="0" err="1"/>
              <a:t>Collab</a:t>
            </a:r>
            <a:r>
              <a:rPr lang="es-MX" dirty="0"/>
              <a:t> Notebook</a:t>
            </a:r>
          </a:p>
        </p:txBody>
      </p:sp>
      <p:pic>
        <p:nvPicPr>
          <p:cNvPr id="13" name="Marcador de contenido 12" descr="Código QR&#10;&#10;Descripción generada automáticamente">
            <a:extLst>
              <a:ext uri="{FF2B5EF4-FFF2-40B4-BE49-F238E27FC236}">
                <a16:creationId xmlns:a16="http://schemas.microsoft.com/office/drawing/2014/main" id="{DFE7AE5D-B1D5-4AC8-637B-266B226F64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179" y="1720368"/>
            <a:ext cx="4861025" cy="4861025"/>
          </a:xfrm>
        </p:spPr>
      </p:pic>
      <p:sp>
        <p:nvSpPr>
          <p:cNvPr id="15" name="CuadroTexto 14">
            <a:extLst>
              <a:ext uri="{FF2B5EF4-FFF2-40B4-BE49-F238E27FC236}">
                <a16:creationId xmlns:a16="http://schemas.microsoft.com/office/drawing/2014/main" id="{2B11A910-C7EA-F01F-4AE6-E9A6F8F5AAA9}"/>
              </a:ext>
            </a:extLst>
          </p:cNvPr>
          <p:cNvSpPr txBox="1"/>
          <p:nvPr/>
        </p:nvSpPr>
        <p:spPr>
          <a:xfrm>
            <a:off x="7616630" y="1560860"/>
            <a:ext cx="5284382" cy="584775"/>
          </a:xfrm>
          <a:prstGeom prst="rect">
            <a:avLst/>
          </a:prstGeom>
          <a:noFill/>
        </p:spPr>
        <p:txBody>
          <a:bodyPr wrap="square">
            <a:spAutoFit/>
          </a:bodyPr>
          <a:lstStyle/>
          <a:p>
            <a:r>
              <a:rPr lang="es-MX" sz="3200" dirty="0"/>
              <a:t>rb.gy/wi9o5</a:t>
            </a:r>
          </a:p>
        </p:txBody>
      </p:sp>
    </p:spTree>
    <p:extLst>
      <p:ext uri="{BB962C8B-B14F-4D97-AF65-F5344CB8AC3E}">
        <p14:creationId xmlns:p14="http://schemas.microsoft.com/office/powerpoint/2010/main" val="3828150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CAA2D-E9A8-0A70-E86B-6BF209163A76}"/>
              </a:ext>
            </a:extLst>
          </p:cNvPr>
          <p:cNvSpPr>
            <a:spLocks noGrp="1"/>
          </p:cNvSpPr>
          <p:nvPr>
            <p:ph type="title"/>
          </p:nvPr>
        </p:nvSpPr>
        <p:spPr/>
        <p:txBody>
          <a:bodyPr/>
          <a:lstStyle/>
          <a:p>
            <a:r>
              <a:rPr lang="es-MX" dirty="0"/>
              <a:t>GitHub Repo </a:t>
            </a:r>
            <a:r>
              <a:rPr lang="es-MX" dirty="0" err="1"/>
              <a:t>DigitalHumanitiesSchool</a:t>
            </a:r>
            <a:endParaRPr lang="es-MX" dirty="0"/>
          </a:p>
        </p:txBody>
      </p:sp>
      <p:pic>
        <p:nvPicPr>
          <p:cNvPr id="4" name="Imagen 3" descr="Código QR&#10;&#10;Descripción generada automáticamente">
            <a:extLst>
              <a:ext uri="{FF2B5EF4-FFF2-40B4-BE49-F238E27FC236}">
                <a16:creationId xmlns:a16="http://schemas.microsoft.com/office/drawing/2014/main" id="{6E606FAE-A6EA-573A-E929-6DD5CE86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538" y="2059534"/>
            <a:ext cx="4582633" cy="4582633"/>
          </a:xfrm>
          <a:prstGeom prst="rect">
            <a:avLst/>
          </a:prstGeom>
        </p:spPr>
      </p:pic>
      <p:sp>
        <p:nvSpPr>
          <p:cNvPr id="6" name="Marcador de contenido 5">
            <a:extLst>
              <a:ext uri="{FF2B5EF4-FFF2-40B4-BE49-F238E27FC236}">
                <a16:creationId xmlns:a16="http://schemas.microsoft.com/office/drawing/2014/main" id="{64463BCC-2B2F-49BA-71D9-B4663D863E45}"/>
              </a:ext>
            </a:extLst>
          </p:cNvPr>
          <p:cNvSpPr>
            <a:spLocks noGrp="1"/>
          </p:cNvSpPr>
          <p:nvPr>
            <p:ph idx="1"/>
          </p:nvPr>
        </p:nvSpPr>
        <p:spPr>
          <a:xfrm>
            <a:off x="7623544" y="3654419"/>
            <a:ext cx="3604437" cy="853786"/>
          </a:xfrm>
        </p:spPr>
        <p:txBody>
          <a:bodyPr>
            <a:normAutofit/>
          </a:bodyPr>
          <a:lstStyle/>
          <a:p>
            <a:pPr marL="0" indent="0">
              <a:buNone/>
            </a:pPr>
            <a:r>
              <a:rPr lang="es-MX" sz="3200" dirty="0"/>
              <a:t>rb.gy/7oxht</a:t>
            </a:r>
          </a:p>
        </p:txBody>
      </p:sp>
    </p:spTree>
    <p:extLst>
      <p:ext uri="{BB962C8B-B14F-4D97-AF65-F5344CB8AC3E}">
        <p14:creationId xmlns:p14="http://schemas.microsoft.com/office/powerpoint/2010/main" val="238899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744640"/>
          </a:xfrm>
        </p:spPr>
        <p:txBody>
          <a:bodyPr/>
          <a:lstStyle/>
          <a:p>
            <a:r>
              <a:rPr lang="es-ES" dirty="0"/>
              <a:t>Content</a:t>
            </a:r>
            <a:endParaRPr lang="es-MX" dirty="0"/>
          </a:p>
        </p:txBody>
      </p:sp>
      <p:graphicFrame>
        <p:nvGraphicFramePr>
          <p:cNvPr id="10" name="Marcador de contenido 4">
            <a:extLst>
              <a:ext uri="{FF2B5EF4-FFF2-40B4-BE49-F238E27FC236}">
                <a16:creationId xmlns:a16="http://schemas.microsoft.com/office/drawing/2014/main" id="{0B0B0EA1-2B65-D32A-AFD9-4002A7282D22}"/>
              </a:ext>
            </a:extLst>
          </p:cNvPr>
          <p:cNvGraphicFramePr>
            <a:graphicFrameLocks/>
          </p:cNvGraphicFramePr>
          <p:nvPr>
            <p:extLst>
              <p:ext uri="{D42A27DB-BD31-4B8C-83A1-F6EECF244321}">
                <p14:modId xmlns:p14="http://schemas.microsoft.com/office/powerpoint/2010/main" val="3735818836"/>
              </p:ext>
            </p:extLst>
          </p:nvPr>
        </p:nvGraphicFramePr>
        <p:xfrm>
          <a:off x="838200" y="1766607"/>
          <a:ext cx="9944099" cy="3648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75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476D3-02FD-2CAB-38ED-FC41F56CD2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CDEF165-724F-2EA4-5EB2-CDF9A694291E}"/>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61492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335CA-59E9-C517-8DCB-C4520828B95F}"/>
              </a:ext>
            </a:extLst>
          </p:cNvPr>
          <p:cNvSpPr>
            <a:spLocks noGrp="1"/>
          </p:cNvSpPr>
          <p:nvPr>
            <p:ph type="title"/>
          </p:nvPr>
        </p:nvSpPr>
        <p:spPr/>
        <p:txBody>
          <a:bodyPr/>
          <a:lstStyle/>
          <a:p>
            <a:r>
              <a:rPr lang="es-ES" dirty="0" err="1"/>
              <a:t>Graph</a:t>
            </a:r>
            <a:r>
              <a:rPr lang="es-ES" dirty="0"/>
              <a:t> Neural Networks</a:t>
            </a:r>
            <a:endParaRPr lang="es-MX" dirty="0"/>
          </a:p>
        </p:txBody>
      </p:sp>
      <p:sp>
        <p:nvSpPr>
          <p:cNvPr id="3" name="Marcador de contenido 2">
            <a:extLst>
              <a:ext uri="{FF2B5EF4-FFF2-40B4-BE49-F238E27FC236}">
                <a16:creationId xmlns:a16="http://schemas.microsoft.com/office/drawing/2014/main" id="{94B8731C-7079-5D10-A4FF-5C0A4F1C9C82}"/>
              </a:ext>
            </a:extLst>
          </p:cNvPr>
          <p:cNvSpPr>
            <a:spLocks noGrp="1"/>
          </p:cNvSpPr>
          <p:nvPr>
            <p:ph idx="1"/>
          </p:nvPr>
        </p:nvSpPr>
        <p:spPr/>
        <p:txBody>
          <a:bodyPr/>
          <a:lstStyle/>
          <a:p>
            <a:endParaRPr lang="es-MX"/>
          </a:p>
        </p:txBody>
      </p:sp>
      <p:pic>
        <p:nvPicPr>
          <p:cNvPr id="3074" name="Picture 2">
            <a:extLst>
              <a:ext uri="{FF2B5EF4-FFF2-40B4-BE49-F238E27FC236}">
                <a16:creationId xmlns:a16="http://schemas.microsoft.com/office/drawing/2014/main" id="{B5321CF5-EDCF-7EBB-CB04-FBEC0462D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1681588"/>
            <a:ext cx="9896475" cy="456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73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1108068"/>
          </a:xfrm>
        </p:spPr>
        <p:txBody>
          <a:bodyPr/>
          <a:lstStyle/>
          <a:p>
            <a:r>
              <a:rPr lang="es-ES" sz="3800" dirty="0"/>
              <a:t>Text </a:t>
            </a:r>
            <a:r>
              <a:rPr lang="es-ES" sz="3800" dirty="0" err="1"/>
              <a:t>Graphs</a:t>
            </a:r>
            <a:r>
              <a:rPr lang="es-ES" sz="3800" dirty="0"/>
              <a:t> in </a:t>
            </a:r>
            <a:r>
              <a:rPr lang="es-ES" sz="3800" dirty="0" err="1"/>
              <a:t>Literature</a:t>
            </a:r>
            <a:endParaRPr lang="es-MX" sz="3800" dirty="0"/>
          </a:p>
        </p:txBody>
      </p:sp>
      <p:sp>
        <p:nvSpPr>
          <p:cNvPr id="3" name="Marcador de contenido 2">
            <a:extLst>
              <a:ext uri="{FF2B5EF4-FFF2-40B4-BE49-F238E27FC236}">
                <a16:creationId xmlns:a16="http://schemas.microsoft.com/office/drawing/2014/main" id="{FD01B6E3-844B-2740-BD56-C2D33B7D5E3D}"/>
              </a:ext>
            </a:extLst>
          </p:cNvPr>
          <p:cNvSpPr>
            <a:spLocks noGrp="1"/>
          </p:cNvSpPr>
          <p:nvPr>
            <p:ph idx="1"/>
          </p:nvPr>
        </p:nvSpPr>
        <p:spPr>
          <a:xfrm>
            <a:off x="646111" y="1150883"/>
            <a:ext cx="10620603" cy="5123463"/>
          </a:xfrm>
        </p:spPr>
        <p:txBody>
          <a:bodyPr/>
          <a:lstStyle/>
          <a:p>
            <a:pPr marL="0" indent="0">
              <a:buNone/>
            </a:pPr>
            <a:endParaRPr lang="es-MX" sz="200" dirty="0"/>
          </a:p>
          <a:p>
            <a:pPr marL="0" indent="0" algn="just">
              <a:buNone/>
            </a:pPr>
            <a:r>
              <a:rPr lang="fr-FR" sz="2400" b="1" i="0" dirty="0">
                <a:solidFill>
                  <a:schemeClr val="bg2">
                    <a:lumMod val="20000"/>
                    <a:lumOff val="80000"/>
                  </a:schemeClr>
                </a:solidFill>
                <a:effectLst/>
                <a:latin typeface="Arial" panose="020B0604020202020204" pitchFamily="34" charset="0"/>
                <a:cs typeface="Arial" panose="020B0604020202020204" pitchFamily="34" charset="0"/>
              </a:rPr>
              <a:t>1.  </a:t>
            </a:r>
            <a:r>
              <a:rPr lang="fr-FR" sz="2400" b="1" i="0" dirty="0">
                <a:solidFill>
                  <a:schemeClr val="bg1"/>
                </a:solidFill>
                <a:effectLst/>
                <a:latin typeface="Arial" panose="020B0604020202020204" pitchFamily="34" charset="0"/>
                <a:cs typeface="Arial" panose="020B0604020202020204" pitchFamily="34" charset="0"/>
              </a:rPr>
              <a:t>Liang Yao et al. [1], </a:t>
            </a:r>
            <a:r>
              <a:rPr lang="es-MX" sz="2400" b="0" i="0" u="none" strike="noStrike" baseline="0" dirty="0" err="1">
                <a:solidFill>
                  <a:schemeClr val="bg1"/>
                </a:solidFill>
                <a:latin typeface="Arial" panose="020B0604020202020204" pitchFamily="34" charset="0"/>
                <a:cs typeface="Arial" panose="020B0604020202020204" pitchFamily="34" charset="0"/>
              </a:rPr>
              <a:t>Graph</a:t>
            </a:r>
            <a:r>
              <a:rPr lang="es-MX" sz="2400" b="0" i="0" u="none" strike="noStrike" baseline="0" dirty="0">
                <a:solidFill>
                  <a:schemeClr val="bg1"/>
                </a:solidFill>
                <a:latin typeface="Arial" panose="020B0604020202020204" pitchFamily="34" charset="0"/>
                <a:cs typeface="Arial" panose="020B0604020202020204" pitchFamily="34" charset="0"/>
              </a:rPr>
              <a:t> </a:t>
            </a:r>
            <a:r>
              <a:rPr lang="es-MX" sz="2400" b="0" i="0" u="none" strike="noStrike" baseline="0" dirty="0" err="1">
                <a:solidFill>
                  <a:schemeClr val="bg1"/>
                </a:solidFill>
                <a:latin typeface="Arial" panose="020B0604020202020204" pitchFamily="34" charset="0"/>
                <a:cs typeface="Arial" panose="020B0604020202020204" pitchFamily="34" charset="0"/>
              </a:rPr>
              <a:t>Convolutional</a:t>
            </a:r>
            <a:r>
              <a:rPr lang="es-MX" sz="2400" b="0" i="0" u="none" strike="noStrike" baseline="0" dirty="0">
                <a:solidFill>
                  <a:schemeClr val="bg1"/>
                </a:solidFill>
                <a:latin typeface="Arial" panose="020B0604020202020204" pitchFamily="34" charset="0"/>
                <a:cs typeface="Arial" panose="020B0604020202020204" pitchFamily="34" charset="0"/>
              </a:rPr>
              <a:t> </a:t>
            </a:r>
            <a:r>
              <a:rPr lang="es-MX" sz="2400" dirty="0">
                <a:solidFill>
                  <a:schemeClr val="bg1"/>
                </a:solidFill>
                <a:latin typeface="Arial" panose="020B0604020202020204" pitchFamily="34" charset="0"/>
                <a:cs typeface="Arial" panose="020B0604020202020204" pitchFamily="34" charset="0"/>
              </a:rPr>
              <a:t>N</a:t>
            </a:r>
            <a:r>
              <a:rPr lang="es-MX" sz="2400" b="0" i="0" u="none" strike="noStrike" baseline="0" dirty="0">
                <a:solidFill>
                  <a:schemeClr val="bg1"/>
                </a:solidFill>
                <a:latin typeface="Arial" panose="020B0604020202020204" pitchFamily="34" charset="0"/>
                <a:cs typeface="Arial" panose="020B0604020202020204" pitchFamily="34" charset="0"/>
              </a:rPr>
              <a:t>etwork </a:t>
            </a:r>
            <a:r>
              <a:rPr lang="es-MX" sz="2400" b="0" i="0" u="none" strike="noStrike" baseline="0" dirty="0" err="1">
                <a:solidFill>
                  <a:schemeClr val="bg1"/>
                </a:solidFill>
                <a:latin typeface="Arial" panose="020B0604020202020204" pitchFamily="34" charset="0"/>
                <a:cs typeface="Arial" panose="020B0604020202020204" pitchFamily="34" charset="0"/>
              </a:rPr>
              <a:t>for</a:t>
            </a:r>
            <a:r>
              <a:rPr lang="es-MX" sz="2400" b="0" i="0" u="none" strike="noStrike" baseline="0" dirty="0">
                <a:solidFill>
                  <a:schemeClr val="bg1"/>
                </a:solidFill>
                <a:latin typeface="Arial" panose="020B0604020202020204" pitchFamily="34" charset="0"/>
                <a:cs typeface="Arial" panose="020B0604020202020204" pitchFamily="34" charset="0"/>
              </a:rPr>
              <a:t> Text </a:t>
            </a:r>
            <a:r>
              <a:rPr lang="es-MX" sz="2400" dirty="0" err="1">
                <a:solidFill>
                  <a:schemeClr val="bg1"/>
                </a:solidFill>
                <a:latin typeface="Arial" panose="020B0604020202020204" pitchFamily="34" charset="0"/>
                <a:cs typeface="Arial" panose="020B0604020202020204" pitchFamily="34" charset="0"/>
              </a:rPr>
              <a:t>C</a:t>
            </a:r>
            <a:r>
              <a:rPr lang="es-MX" sz="2400" b="0" i="0" u="none" strike="noStrike" baseline="0" dirty="0" err="1">
                <a:solidFill>
                  <a:schemeClr val="bg1"/>
                </a:solidFill>
                <a:latin typeface="Arial" panose="020B0604020202020204" pitchFamily="34" charset="0"/>
                <a:cs typeface="Arial" panose="020B0604020202020204" pitchFamily="34" charset="0"/>
              </a:rPr>
              <a:t>lassification</a:t>
            </a:r>
            <a:r>
              <a:rPr lang="es-MX" sz="2400" b="0" i="0" u="none" strike="noStrike" baseline="0" dirty="0">
                <a:solidFill>
                  <a:schemeClr val="bg1"/>
                </a:solidFill>
                <a:latin typeface="Arial" panose="020B0604020202020204" pitchFamily="34" charset="0"/>
                <a:cs typeface="Arial" panose="020B0604020202020204" pitchFamily="34" charset="0"/>
              </a:rPr>
              <a:t>.</a:t>
            </a:r>
          </a:p>
          <a:p>
            <a:pPr marL="457200" indent="-457200" algn="just">
              <a:buFont typeface="+mj-lt"/>
              <a:buAutoNum type="arabicPeriod"/>
            </a:pPr>
            <a:endParaRPr lang="es-MX" sz="2000" b="0" i="0" u="none" strike="noStrike" baseline="0" dirty="0">
              <a:solidFill>
                <a:schemeClr val="bg1"/>
              </a:solidFill>
              <a:latin typeface="Arial" panose="020B0604020202020204" pitchFamily="34" charset="0"/>
              <a:cs typeface="Arial" panose="020B0604020202020204" pitchFamily="34" charset="0"/>
            </a:endParaRPr>
          </a:p>
          <a:p>
            <a:pPr marL="0" indent="0">
              <a:buNone/>
            </a:pPr>
            <a:endParaRPr lang="es-MX" dirty="0"/>
          </a:p>
        </p:txBody>
      </p:sp>
      <p:pic>
        <p:nvPicPr>
          <p:cNvPr id="6" name="Imagen 5" descr="Diagrama&#10;&#10;Descripción generada automáticamente">
            <a:extLst>
              <a:ext uri="{FF2B5EF4-FFF2-40B4-BE49-F238E27FC236}">
                <a16:creationId xmlns:a16="http://schemas.microsoft.com/office/drawing/2014/main" id="{9C04C8D4-E1B6-1E62-7C18-EC2EAC6BA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42" y="2258951"/>
            <a:ext cx="7927307" cy="4276959"/>
          </a:xfrm>
          <a:prstGeom prst="rect">
            <a:avLst/>
          </a:prstGeom>
        </p:spPr>
      </p:pic>
      <p:sp>
        <p:nvSpPr>
          <p:cNvPr id="7" name="CuadroTexto 6">
            <a:extLst>
              <a:ext uri="{FF2B5EF4-FFF2-40B4-BE49-F238E27FC236}">
                <a16:creationId xmlns:a16="http://schemas.microsoft.com/office/drawing/2014/main" id="{C86ED799-0D64-8240-E42F-F223ADE0882F}"/>
              </a:ext>
            </a:extLst>
          </p:cNvPr>
          <p:cNvSpPr txBox="1"/>
          <p:nvPr/>
        </p:nvSpPr>
        <p:spPr>
          <a:xfrm>
            <a:off x="8587408" y="2027029"/>
            <a:ext cx="3387255" cy="4247317"/>
          </a:xfrm>
          <a:prstGeom prst="rect">
            <a:avLst/>
          </a:prstGeom>
          <a:noFill/>
        </p:spPr>
        <p:txBody>
          <a:bodyPr wrap="square" rtlCol="0">
            <a:spAutoFit/>
          </a:bodyPr>
          <a:lstStyle/>
          <a:p>
            <a:endParaRPr lang="es-ES" dirty="0"/>
          </a:p>
          <a:p>
            <a:pPr marL="285750" indent="-285750">
              <a:buFont typeface="Arial" panose="020B0604020202020204" pitchFamily="34" charset="0"/>
              <a:buChar char="•"/>
            </a:pPr>
            <a:r>
              <a:rPr lang="en-US" dirty="0"/>
              <a:t>Applied to the text classification task for different datasets           </a:t>
            </a:r>
            <a:r>
              <a:rPr lang="es-ES" dirty="0"/>
              <a:t>(20 </a:t>
            </a:r>
            <a:r>
              <a:rPr lang="es-ES" dirty="0" err="1"/>
              <a:t>newsgroups</a:t>
            </a:r>
            <a:r>
              <a:rPr lang="es-ES" dirty="0"/>
              <a:t>)</a:t>
            </a:r>
          </a:p>
          <a:p>
            <a:endParaRPr lang="es-ES" dirty="0"/>
          </a:p>
          <a:p>
            <a:pPr marL="285750" indent="-285750">
              <a:buFont typeface="Arial" panose="020B0604020202020204" pitchFamily="34" charset="0"/>
              <a:buChar char="•"/>
            </a:pPr>
            <a:r>
              <a:rPr lang="es-ES" dirty="0" err="1"/>
              <a:t>Heterogeneous</a:t>
            </a:r>
            <a:r>
              <a:rPr lang="es-ES" dirty="0"/>
              <a:t> </a:t>
            </a:r>
            <a:r>
              <a:rPr lang="es-ES" dirty="0" err="1"/>
              <a:t>Graph</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dirty="0"/>
              <a:t>Better performance compared to the state of the art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n-US" dirty="0"/>
              <a:t>Presents good performance with few training data</a:t>
            </a:r>
            <a:endParaRPr lang="es-MX" dirty="0"/>
          </a:p>
        </p:txBody>
      </p:sp>
    </p:spTree>
    <p:extLst>
      <p:ext uri="{BB962C8B-B14F-4D97-AF65-F5344CB8AC3E}">
        <p14:creationId xmlns:p14="http://schemas.microsoft.com/office/powerpoint/2010/main" val="410191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1108068"/>
          </a:xfrm>
        </p:spPr>
        <p:txBody>
          <a:bodyPr/>
          <a:lstStyle/>
          <a:p>
            <a:r>
              <a:rPr lang="es-ES" sz="3800" dirty="0"/>
              <a:t>Text </a:t>
            </a:r>
            <a:r>
              <a:rPr lang="es-ES" sz="3800" dirty="0" err="1"/>
              <a:t>Graphs</a:t>
            </a:r>
            <a:r>
              <a:rPr lang="es-ES" sz="3800" dirty="0"/>
              <a:t> in </a:t>
            </a:r>
            <a:r>
              <a:rPr lang="es-ES" sz="3800" dirty="0" err="1"/>
              <a:t>Literature</a:t>
            </a:r>
            <a:endParaRPr lang="es-MX" sz="3800" dirty="0"/>
          </a:p>
        </p:txBody>
      </p:sp>
      <p:sp>
        <p:nvSpPr>
          <p:cNvPr id="3" name="Marcador de contenido 2">
            <a:extLst>
              <a:ext uri="{FF2B5EF4-FFF2-40B4-BE49-F238E27FC236}">
                <a16:creationId xmlns:a16="http://schemas.microsoft.com/office/drawing/2014/main" id="{FD01B6E3-844B-2740-BD56-C2D33B7D5E3D}"/>
              </a:ext>
            </a:extLst>
          </p:cNvPr>
          <p:cNvSpPr>
            <a:spLocks noGrp="1"/>
          </p:cNvSpPr>
          <p:nvPr>
            <p:ph idx="1"/>
          </p:nvPr>
        </p:nvSpPr>
        <p:spPr>
          <a:xfrm>
            <a:off x="1080645" y="1150883"/>
            <a:ext cx="9742383" cy="5123463"/>
          </a:xfrm>
        </p:spPr>
        <p:txBody>
          <a:bodyPr/>
          <a:lstStyle/>
          <a:p>
            <a:pPr marL="0" indent="0" algn="just">
              <a:buNone/>
            </a:pPr>
            <a:endParaRPr lang="es-MX" sz="200" b="1" dirty="0">
              <a:solidFill>
                <a:schemeClr val="bg2">
                  <a:lumMod val="20000"/>
                  <a:lumOff val="80000"/>
                </a:schemeClr>
              </a:solidFill>
              <a:latin typeface="Arial" panose="020B0604020202020204" pitchFamily="34" charset="0"/>
              <a:cs typeface="Arial" panose="020B0604020202020204" pitchFamily="34" charset="0"/>
            </a:endParaRPr>
          </a:p>
          <a:p>
            <a:pPr marL="0" indent="0" algn="just">
              <a:buNone/>
            </a:pPr>
            <a:r>
              <a:rPr lang="es-MX" sz="2400" b="1" dirty="0">
                <a:solidFill>
                  <a:schemeClr val="bg2">
                    <a:lumMod val="20000"/>
                    <a:lumOff val="80000"/>
                  </a:schemeClr>
                </a:solidFill>
                <a:latin typeface="Arial" panose="020B0604020202020204" pitchFamily="34" charset="0"/>
                <a:cs typeface="Arial" panose="020B0604020202020204" pitchFamily="34" charset="0"/>
              </a:rPr>
              <a:t>2. </a:t>
            </a:r>
            <a:r>
              <a:rPr lang="es-MX" sz="2400" b="1" dirty="0">
                <a:solidFill>
                  <a:schemeClr val="bg1"/>
                </a:solidFill>
                <a:latin typeface="Arial" panose="020B0604020202020204" pitchFamily="34" charset="0"/>
                <a:cs typeface="Arial" panose="020B0604020202020204" pitchFamily="34" charset="0"/>
              </a:rPr>
              <a:t>Esteban-Castillo </a:t>
            </a:r>
            <a:r>
              <a:rPr lang="es-MX" sz="2400" b="1" i="0" dirty="0">
                <a:solidFill>
                  <a:schemeClr val="bg1"/>
                </a:solidFill>
                <a:effectLst/>
                <a:latin typeface="Arial" panose="020B0604020202020204" pitchFamily="34" charset="0"/>
                <a:cs typeface="Arial" panose="020B0604020202020204" pitchFamily="34" charset="0"/>
              </a:rPr>
              <a:t>et al. [2], </a:t>
            </a:r>
            <a:r>
              <a:rPr lang="en-US" sz="2400" i="0" dirty="0">
                <a:solidFill>
                  <a:schemeClr val="bg1"/>
                </a:solidFill>
                <a:effectLst/>
                <a:latin typeface="Arial" panose="020B0604020202020204" pitchFamily="34" charset="0"/>
                <a:cs typeface="Arial" panose="020B0604020202020204" pitchFamily="34" charset="0"/>
              </a:rPr>
              <a:t>Text Analysis Using Different Graph-Based Representation.</a:t>
            </a:r>
            <a:endParaRPr lang="es-MX" sz="2400" b="0" i="0" u="none" strike="noStrike" baseline="0" dirty="0">
              <a:solidFill>
                <a:schemeClr val="bg1"/>
              </a:solidFill>
              <a:latin typeface="Arial" panose="020B0604020202020204" pitchFamily="34" charset="0"/>
              <a:cs typeface="Arial" panose="020B0604020202020204" pitchFamily="34" charset="0"/>
            </a:endParaRPr>
          </a:p>
          <a:p>
            <a:pPr marL="0" indent="0">
              <a:buNone/>
            </a:pPr>
            <a:endParaRPr lang="es-MX" dirty="0"/>
          </a:p>
        </p:txBody>
      </p:sp>
      <p:sp>
        <p:nvSpPr>
          <p:cNvPr id="4" name="CuadroTexto 3">
            <a:extLst>
              <a:ext uri="{FF2B5EF4-FFF2-40B4-BE49-F238E27FC236}">
                <a16:creationId xmlns:a16="http://schemas.microsoft.com/office/drawing/2014/main" id="{223F8014-BDC5-FBE6-9466-5C831E91AFAE}"/>
              </a:ext>
            </a:extLst>
          </p:cNvPr>
          <p:cNvSpPr txBox="1"/>
          <p:nvPr/>
        </p:nvSpPr>
        <p:spPr>
          <a:xfrm>
            <a:off x="7704815" y="1975634"/>
            <a:ext cx="4433764" cy="4524315"/>
          </a:xfrm>
          <a:prstGeom prst="rect">
            <a:avLst/>
          </a:prstGeom>
          <a:noFill/>
        </p:spPr>
        <p:txBody>
          <a:bodyPr wrap="square" rtlCol="0">
            <a:spAutoFit/>
          </a:bodyPr>
          <a:lstStyle/>
          <a:p>
            <a:endParaRPr lang="es-ES" dirty="0"/>
          </a:p>
          <a:p>
            <a:pPr marL="285750" indent="-285750">
              <a:buFont typeface="Arial" panose="020B0604020202020204" pitchFamily="34" charset="0"/>
              <a:buChar char="•"/>
            </a:pPr>
            <a:r>
              <a:rPr lang="en-US" dirty="0"/>
              <a:t>Applied to the text classification tasks: Authorship Analysis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dirty="0"/>
              <a:t>Two approaches based on supervised learning: </a:t>
            </a:r>
            <a:r>
              <a:rPr lang="es-ES" dirty="0"/>
              <a:t>: </a:t>
            </a:r>
            <a:r>
              <a:rPr lang="es-ES" dirty="0" err="1"/>
              <a:t>Feature</a:t>
            </a:r>
            <a:r>
              <a:rPr lang="es-ES" dirty="0"/>
              <a:t> Vector &amp; </a:t>
            </a:r>
            <a:r>
              <a:rPr lang="es-ES" dirty="0" err="1"/>
              <a:t>Cosine</a:t>
            </a:r>
            <a:r>
              <a:rPr lang="es-ES" dirty="0"/>
              <a:t> </a:t>
            </a:r>
            <a:r>
              <a:rPr lang="es-ES" dirty="0" err="1"/>
              <a:t>Similarity</a:t>
            </a:r>
            <a:endParaRPr lang="es-ES" dirty="0"/>
          </a:p>
          <a:p>
            <a:endParaRPr lang="es-ES" dirty="0"/>
          </a:p>
          <a:p>
            <a:pPr marL="285750" indent="-285750">
              <a:buFont typeface="Arial" panose="020B0604020202020204" pitchFamily="34" charset="0"/>
              <a:buChar char="•"/>
            </a:pPr>
            <a:r>
              <a:rPr lang="es-ES" dirty="0"/>
              <a:t>Co-</a:t>
            </a:r>
            <a:r>
              <a:rPr lang="es-ES" dirty="0" err="1"/>
              <a:t>Ocurrence</a:t>
            </a:r>
            <a:r>
              <a:rPr lang="es-ES" dirty="0"/>
              <a:t> </a:t>
            </a:r>
            <a:r>
              <a:rPr lang="es-ES" dirty="0" err="1"/>
              <a:t>Graph</a:t>
            </a:r>
            <a:endParaRPr lang="es-ES" dirty="0"/>
          </a:p>
          <a:p>
            <a:endParaRPr lang="es-ES" dirty="0"/>
          </a:p>
          <a:p>
            <a:pPr marL="285750" indent="-285750">
              <a:buFont typeface="Arial" panose="020B0604020202020204" pitchFamily="34" charset="0"/>
              <a:buChar char="•"/>
            </a:pPr>
            <a:r>
              <a:rPr lang="es-ES" dirty="0"/>
              <a:t>Similar performance </a:t>
            </a:r>
            <a:r>
              <a:rPr lang="es-ES" dirty="0" err="1"/>
              <a:t>to</a:t>
            </a:r>
            <a:r>
              <a:rPr lang="es-ES" dirty="0"/>
              <a:t> </a:t>
            </a:r>
            <a:r>
              <a:rPr lang="es-ES" dirty="0" err="1"/>
              <a:t>traditional</a:t>
            </a:r>
            <a:r>
              <a:rPr lang="es-ES" dirty="0"/>
              <a:t> </a:t>
            </a:r>
            <a:r>
              <a:rPr lang="es-ES" dirty="0" err="1"/>
              <a:t>models</a:t>
            </a:r>
            <a:endParaRPr lang="es-ES"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n-US" dirty="0"/>
              <a:t>It could be used as a faster alternative compared to traditional methods</a:t>
            </a:r>
            <a:endParaRPr lang="es-MX" dirty="0"/>
          </a:p>
        </p:txBody>
      </p:sp>
      <p:pic>
        <p:nvPicPr>
          <p:cNvPr id="6" name="Imagen 5" descr="Diagrama&#10;&#10;Descripción generada automáticamente">
            <a:extLst>
              <a:ext uri="{FF2B5EF4-FFF2-40B4-BE49-F238E27FC236}">
                <a16:creationId xmlns:a16="http://schemas.microsoft.com/office/drawing/2014/main" id="{343D6782-E6D9-31E1-1296-740BD99F5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2339074"/>
            <a:ext cx="2895627" cy="2256810"/>
          </a:xfrm>
          <a:prstGeom prst="rect">
            <a:avLst/>
          </a:prstGeom>
        </p:spPr>
      </p:pic>
      <p:pic>
        <p:nvPicPr>
          <p:cNvPr id="8" name="Imagen 7" descr="Diagrama&#10;&#10;Descripción generada automáticamente">
            <a:extLst>
              <a:ext uri="{FF2B5EF4-FFF2-40B4-BE49-F238E27FC236}">
                <a16:creationId xmlns:a16="http://schemas.microsoft.com/office/drawing/2014/main" id="{E6270A9E-F2C0-ECA3-8C6D-C81D6BBCA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999" y="2307224"/>
            <a:ext cx="2895628" cy="2256810"/>
          </a:xfrm>
          <a:prstGeom prst="rect">
            <a:avLst/>
          </a:prstGeom>
        </p:spPr>
      </p:pic>
      <p:pic>
        <p:nvPicPr>
          <p:cNvPr id="10" name="Imagen 9" descr="Diagrama&#10;&#10;Descripción generada automáticamente">
            <a:extLst>
              <a:ext uri="{FF2B5EF4-FFF2-40B4-BE49-F238E27FC236}">
                <a16:creationId xmlns:a16="http://schemas.microsoft.com/office/drawing/2014/main" id="{6F2402B4-1290-4650-3B96-1AF5AD329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233" y="4728191"/>
            <a:ext cx="6434394" cy="1957851"/>
          </a:xfrm>
          <a:prstGeom prst="rect">
            <a:avLst/>
          </a:prstGeom>
        </p:spPr>
      </p:pic>
    </p:spTree>
    <p:extLst>
      <p:ext uri="{BB962C8B-B14F-4D97-AF65-F5344CB8AC3E}">
        <p14:creationId xmlns:p14="http://schemas.microsoft.com/office/powerpoint/2010/main" val="372188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744640"/>
          </a:xfrm>
        </p:spPr>
        <p:txBody>
          <a:bodyPr/>
          <a:lstStyle/>
          <a:p>
            <a:r>
              <a:rPr lang="en-US" dirty="0"/>
              <a:t>Tools to transform text to graph</a:t>
            </a:r>
            <a:endParaRPr lang="es-MX" dirty="0"/>
          </a:p>
        </p:txBody>
      </p:sp>
      <p:sp>
        <p:nvSpPr>
          <p:cNvPr id="3" name="Marcador de contenido 2">
            <a:extLst>
              <a:ext uri="{FF2B5EF4-FFF2-40B4-BE49-F238E27FC236}">
                <a16:creationId xmlns:a16="http://schemas.microsoft.com/office/drawing/2014/main" id="{FD01B6E3-844B-2740-BD56-C2D33B7D5E3D}"/>
              </a:ext>
            </a:extLst>
          </p:cNvPr>
          <p:cNvSpPr>
            <a:spLocks noGrp="1"/>
          </p:cNvSpPr>
          <p:nvPr>
            <p:ph idx="1"/>
          </p:nvPr>
        </p:nvSpPr>
        <p:spPr>
          <a:xfrm>
            <a:off x="773218" y="1732024"/>
            <a:ext cx="5115204" cy="4195481"/>
          </a:xfrm>
        </p:spPr>
        <p:txBody>
          <a:bodyPr/>
          <a:lstStyle/>
          <a:p>
            <a:pPr marL="0" indent="0">
              <a:buNone/>
            </a:pPr>
            <a:endParaRPr lang="es-ES" dirty="0"/>
          </a:p>
          <a:p>
            <a:r>
              <a:rPr lang="en-US" sz="2000" b="1" dirty="0">
                <a:solidFill>
                  <a:schemeClr val="bg1"/>
                </a:solidFill>
                <a:latin typeface="Arial" panose="020B0604020202020204" pitchFamily="34" charset="0"/>
                <a:cs typeface="Arial" panose="020B0604020202020204" pitchFamily="34" charset="0"/>
              </a:rPr>
              <a:t> Z. Zhang [4], </a:t>
            </a:r>
            <a:r>
              <a:rPr lang="en-US" sz="2000" dirty="0">
                <a:solidFill>
                  <a:schemeClr val="bg1"/>
                </a:solidFill>
                <a:latin typeface="Arial" panose="020B0604020202020204" pitchFamily="34" charset="0"/>
                <a:cs typeface="Arial" panose="020B0604020202020204" pitchFamily="34" charset="0"/>
              </a:rPr>
              <a:t>corpus2graph: https://github.com/zzcoolj/corpus2graph </a:t>
            </a:r>
          </a:p>
          <a:p>
            <a:endParaRPr lang="en-US" b="1" dirty="0">
              <a:solidFill>
                <a:schemeClr val="bg1"/>
              </a:solidFill>
              <a:latin typeface="Arial" panose="020B0604020202020204" pitchFamily="34" charset="0"/>
              <a:cs typeface="Arial" panose="020B0604020202020204" pitchFamily="34" charset="0"/>
            </a:endParaRPr>
          </a:p>
          <a:p>
            <a:endParaRPr lang="en-US" sz="2000" b="1" dirty="0">
              <a:solidFill>
                <a:schemeClr val="bg1"/>
              </a:solidFill>
              <a:latin typeface="Arial" panose="020B0604020202020204" pitchFamily="34" charset="0"/>
              <a:cs typeface="Arial" panose="020B0604020202020204" pitchFamily="34" charset="0"/>
            </a:endParaRPr>
          </a:p>
          <a:p>
            <a:endParaRPr lang="en-US" b="1" dirty="0">
              <a:solidFill>
                <a:schemeClr val="bg1"/>
              </a:solidFill>
              <a:latin typeface="Arial" panose="020B0604020202020204" pitchFamily="34" charset="0"/>
              <a:cs typeface="Arial" panose="020B060402020202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F962C6F7-006A-6EC4-CAD6-5E7B0E634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858" y="3270765"/>
            <a:ext cx="4066549" cy="2396359"/>
          </a:xfrm>
          <a:prstGeom prst="rect">
            <a:avLst/>
          </a:prstGeom>
        </p:spPr>
      </p:pic>
      <p:sp>
        <p:nvSpPr>
          <p:cNvPr id="6" name="Marcador de contenido 2">
            <a:extLst>
              <a:ext uri="{FF2B5EF4-FFF2-40B4-BE49-F238E27FC236}">
                <a16:creationId xmlns:a16="http://schemas.microsoft.com/office/drawing/2014/main" id="{240DBCDD-1AA3-3AD0-BB71-D40E7CA91401}"/>
              </a:ext>
            </a:extLst>
          </p:cNvPr>
          <p:cNvSpPr txBox="1">
            <a:spLocks/>
          </p:cNvSpPr>
          <p:nvPr/>
        </p:nvSpPr>
        <p:spPr>
          <a:xfrm>
            <a:off x="6558456" y="2151993"/>
            <a:ext cx="4800600" cy="42532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b="1" dirty="0">
                <a:solidFill>
                  <a:schemeClr val="bg1"/>
                </a:solidFill>
                <a:latin typeface="Arial" panose="020B0604020202020204" pitchFamily="34" charset="0"/>
                <a:cs typeface="Arial" panose="020B0604020202020204" pitchFamily="34" charset="0"/>
              </a:rPr>
              <a:t> </a:t>
            </a:r>
            <a:r>
              <a:rPr lang="es-MX" b="1" dirty="0" err="1">
                <a:solidFill>
                  <a:schemeClr val="bg1"/>
                </a:solidFill>
                <a:latin typeface="Arial" panose="020B0604020202020204" pitchFamily="34" charset="0"/>
                <a:cs typeface="Arial" panose="020B0604020202020204" pitchFamily="34" charset="0"/>
              </a:rPr>
              <a:t>Lingfei</a:t>
            </a:r>
            <a:r>
              <a:rPr lang="es-MX" b="1" dirty="0">
                <a:solidFill>
                  <a:schemeClr val="bg1"/>
                </a:solidFill>
                <a:latin typeface="Arial" panose="020B0604020202020204" pitchFamily="34" charset="0"/>
                <a:cs typeface="Arial" panose="020B0604020202020204" pitchFamily="34" charset="0"/>
              </a:rPr>
              <a:t> Wu [5], </a:t>
            </a:r>
            <a:r>
              <a:rPr lang="es-MX" dirty="0">
                <a:solidFill>
                  <a:schemeClr val="bg1"/>
                </a:solidFill>
                <a:latin typeface="Arial" panose="020B0604020202020204" pitchFamily="34" charset="0"/>
                <a:cs typeface="Arial" panose="020B0604020202020204" pitchFamily="34" charset="0"/>
              </a:rPr>
              <a:t>Graph4NLP: https://github.com/graph4ai/graph4nlp</a:t>
            </a:r>
          </a:p>
          <a:p>
            <a:endParaRPr lang="es-MX" dirty="0"/>
          </a:p>
        </p:txBody>
      </p:sp>
      <p:pic>
        <p:nvPicPr>
          <p:cNvPr id="8" name="Imagen 7" descr="Interfaz de usuario gráfica&#10;&#10;Descripción generada automáticamente con confianza media">
            <a:extLst>
              <a:ext uri="{FF2B5EF4-FFF2-40B4-BE49-F238E27FC236}">
                <a16:creationId xmlns:a16="http://schemas.microsoft.com/office/drawing/2014/main" id="{AFF54895-D990-1A16-FD78-77B1EEA59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539" y="3263462"/>
            <a:ext cx="4183588" cy="2403662"/>
          </a:xfrm>
          <a:prstGeom prst="rect">
            <a:avLst/>
          </a:prstGeom>
        </p:spPr>
      </p:pic>
    </p:spTree>
    <p:extLst>
      <p:ext uri="{BB962C8B-B14F-4D97-AF65-F5344CB8AC3E}">
        <p14:creationId xmlns:p14="http://schemas.microsoft.com/office/powerpoint/2010/main" val="300914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744640"/>
          </a:xfrm>
        </p:spPr>
        <p:txBody>
          <a:bodyPr/>
          <a:lstStyle/>
          <a:p>
            <a:r>
              <a:rPr lang="es-ES" dirty="0"/>
              <a:t>Análisis de Autoría</a:t>
            </a:r>
            <a:endParaRPr lang="es-MX" dirty="0"/>
          </a:p>
        </p:txBody>
      </p:sp>
      <p:sp>
        <p:nvSpPr>
          <p:cNvPr id="3" name="Marcador de contenido 2">
            <a:extLst>
              <a:ext uri="{FF2B5EF4-FFF2-40B4-BE49-F238E27FC236}">
                <a16:creationId xmlns:a16="http://schemas.microsoft.com/office/drawing/2014/main" id="{825BAB9A-B1CA-572F-7BD0-4F01AD68E269}"/>
              </a:ext>
            </a:extLst>
          </p:cNvPr>
          <p:cNvSpPr>
            <a:spLocks noGrp="1"/>
          </p:cNvSpPr>
          <p:nvPr>
            <p:ph idx="1"/>
          </p:nvPr>
        </p:nvSpPr>
        <p:spPr>
          <a:xfrm>
            <a:off x="1017588" y="1535589"/>
            <a:ext cx="4992687" cy="744640"/>
          </a:xfrm>
        </p:spPr>
        <p:txBody>
          <a:bodyPr/>
          <a:lstStyle/>
          <a:p>
            <a:r>
              <a:rPr lang="es-ES" dirty="0"/>
              <a:t>Verificación de Autoría</a:t>
            </a:r>
            <a:endParaRPr lang="es-MX" dirty="0"/>
          </a:p>
        </p:txBody>
      </p:sp>
      <p:pic>
        <p:nvPicPr>
          <p:cNvPr id="4" name="Picture 18">
            <a:extLst>
              <a:ext uri="{FF2B5EF4-FFF2-40B4-BE49-F238E27FC236}">
                <a16:creationId xmlns:a16="http://schemas.microsoft.com/office/drawing/2014/main" id="{749379C0-5281-D953-3767-98F06ED98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1907909"/>
            <a:ext cx="4706971" cy="1838383"/>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F89CEC4C-3755-CD25-2CC0-70AB475CB2FC}"/>
              </a:ext>
            </a:extLst>
          </p:cNvPr>
          <p:cNvSpPr txBox="1">
            <a:spLocks/>
          </p:cNvSpPr>
          <p:nvPr/>
        </p:nvSpPr>
        <p:spPr>
          <a:xfrm>
            <a:off x="7554490" y="1535589"/>
            <a:ext cx="4992687" cy="7446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ES" dirty="0"/>
              <a:t>Perfilamiento de Autor</a:t>
            </a:r>
            <a:endParaRPr lang="es-MX" dirty="0"/>
          </a:p>
        </p:txBody>
      </p:sp>
      <p:pic>
        <p:nvPicPr>
          <p:cNvPr id="6" name="Picture 16">
            <a:extLst>
              <a:ext uri="{FF2B5EF4-FFF2-40B4-BE49-F238E27FC236}">
                <a16:creationId xmlns:a16="http://schemas.microsoft.com/office/drawing/2014/main" id="{6DE4BBC9-DE63-4CBA-3C18-C8DC5CDB6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1229" y="2112754"/>
            <a:ext cx="1895475" cy="326707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id="{6E437DD5-0F91-6179-1577-76A7B71571BF}"/>
              </a:ext>
            </a:extLst>
          </p:cNvPr>
          <p:cNvSpPr txBox="1">
            <a:spLocks/>
          </p:cNvSpPr>
          <p:nvPr/>
        </p:nvSpPr>
        <p:spPr>
          <a:xfrm>
            <a:off x="2084387" y="4438837"/>
            <a:ext cx="4992687" cy="7446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ES" dirty="0"/>
              <a:t>Atribución de Autoría</a:t>
            </a:r>
            <a:endParaRPr lang="es-MX" dirty="0"/>
          </a:p>
        </p:txBody>
      </p:sp>
      <p:pic>
        <p:nvPicPr>
          <p:cNvPr id="2050" name="Picture 2">
            <a:extLst>
              <a:ext uri="{FF2B5EF4-FFF2-40B4-BE49-F238E27FC236}">
                <a16:creationId xmlns:a16="http://schemas.microsoft.com/office/drawing/2014/main" id="{6CF63B3C-B9A6-F78C-F4A4-3CB2B056E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116" y="4115809"/>
            <a:ext cx="3473636" cy="267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2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0B24-7D40-7018-1C9E-2E69D8FA6107}"/>
              </a:ext>
            </a:extLst>
          </p:cNvPr>
          <p:cNvSpPr>
            <a:spLocks noGrp="1"/>
          </p:cNvSpPr>
          <p:nvPr>
            <p:ph type="title"/>
          </p:nvPr>
        </p:nvSpPr>
        <p:spPr/>
        <p:txBody>
          <a:bodyPr/>
          <a:lstStyle/>
          <a:p>
            <a:r>
              <a:rPr lang="es-ES" dirty="0"/>
              <a:t>Redes Neuronales de Grafos</a:t>
            </a:r>
            <a:endParaRPr lang="es-MX" dirty="0"/>
          </a:p>
        </p:txBody>
      </p:sp>
      <p:sp>
        <p:nvSpPr>
          <p:cNvPr id="3" name="Marcador de contenido 2">
            <a:extLst>
              <a:ext uri="{FF2B5EF4-FFF2-40B4-BE49-F238E27FC236}">
                <a16:creationId xmlns:a16="http://schemas.microsoft.com/office/drawing/2014/main" id="{81381312-C403-F635-437A-3183242EF162}"/>
              </a:ext>
            </a:extLst>
          </p:cNvPr>
          <p:cNvSpPr>
            <a:spLocks noGrp="1"/>
          </p:cNvSpPr>
          <p:nvPr>
            <p:ph idx="1"/>
          </p:nvPr>
        </p:nvSpPr>
        <p:spPr>
          <a:xfrm>
            <a:off x="1103311" y="1604185"/>
            <a:ext cx="8946541" cy="4195481"/>
          </a:xfrm>
        </p:spPr>
        <p:txBody>
          <a:bodyPr/>
          <a:lstStyle/>
          <a:p>
            <a:r>
              <a:rPr lang="en-US" sz="2000" i="0" dirty="0">
                <a:solidFill>
                  <a:schemeClr val="bg1"/>
                </a:solidFill>
                <a:effectLst/>
                <a:latin typeface="Helvetica" panose="020B0604020202020204" pitchFamily="34" charset="0"/>
              </a:rPr>
              <a:t>TEXTO:</a:t>
            </a:r>
            <a:r>
              <a:rPr lang="en-US" sz="2000" i="0" dirty="0">
                <a:effectLst/>
                <a:latin typeface="Helvetica" panose="020B0604020202020204" pitchFamily="34" charset="0"/>
              </a:rPr>
              <a:t> </a:t>
            </a:r>
            <a:r>
              <a:rPr lang="en-US" sz="2000" b="0" i="0" dirty="0">
                <a:effectLst/>
                <a:latin typeface="Helvetica" panose="020B0604020202020204" pitchFamily="34" charset="0"/>
              </a:rPr>
              <a:t>The violence on the TV. The article discussed the idea of the amount of violence on the news.</a:t>
            </a:r>
            <a:endParaRPr lang="es-MX" sz="2000" dirty="0"/>
          </a:p>
          <a:p>
            <a:endParaRPr lang="es-MX" dirty="0"/>
          </a:p>
        </p:txBody>
      </p:sp>
      <p:pic>
        <p:nvPicPr>
          <p:cNvPr id="4" name="Picture 16">
            <a:extLst>
              <a:ext uri="{FF2B5EF4-FFF2-40B4-BE49-F238E27FC236}">
                <a16:creationId xmlns:a16="http://schemas.microsoft.com/office/drawing/2014/main" id="{6EE0719C-C93D-7806-2D79-C70F95C67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641600"/>
            <a:ext cx="9540369" cy="294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370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5144D-BA5A-6CCE-823E-E00637F94886}"/>
              </a:ext>
            </a:extLst>
          </p:cNvPr>
          <p:cNvSpPr>
            <a:spLocks noGrp="1"/>
          </p:cNvSpPr>
          <p:nvPr>
            <p:ph type="title"/>
          </p:nvPr>
        </p:nvSpPr>
        <p:spPr/>
        <p:txBody>
          <a:bodyPr/>
          <a:lstStyle/>
          <a:p>
            <a:r>
              <a:rPr lang="es-ES" dirty="0"/>
              <a:t>Resultados – Casos de Uso</a:t>
            </a:r>
            <a:endParaRPr lang="es-MX" dirty="0"/>
          </a:p>
        </p:txBody>
      </p:sp>
      <p:sp>
        <p:nvSpPr>
          <p:cNvPr id="3" name="Marcador de contenido 2">
            <a:extLst>
              <a:ext uri="{FF2B5EF4-FFF2-40B4-BE49-F238E27FC236}">
                <a16:creationId xmlns:a16="http://schemas.microsoft.com/office/drawing/2014/main" id="{E5E4E6B3-D16B-B915-9807-ACF482C6EB04}"/>
              </a:ext>
            </a:extLst>
          </p:cNvPr>
          <p:cNvSpPr>
            <a:spLocks noGrp="1"/>
          </p:cNvSpPr>
          <p:nvPr>
            <p:ph idx="1"/>
          </p:nvPr>
        </p:nvSpPr>
        <p:spPr/>
        <p:txBody>
          <a:bodyPr/>
          <a:lstStyle/>
          <a:p>
            <a:r>
              <a:rPr lang="es-ES" dirty="0"/>
              <a:t>Competición PAN at CLEF</a:t>
            </a:r>
          </a:p>
          <a:p>
            <a:r>
              <a:rPr lang="es-ES" dirty="0"/>
              <a:t>Verificación Autoría </a:t>
            </a:r>
          </a:p>
          <a:p>
            <a:pPr lvl="1"/>
            <a:r>
              <a:rPr lang="es-ES" dirty="0"/>
              <a:t>PAN 2022: Arquitectura GCN Siamesa - Gafo </a:t>
            </a:r>
            <a:r>
              <a:rPr lang="es-ES" dirty="0" err="1"/>
              <a:t>Co-ocurrencia</a:t>
            </a:r>
            <a:endParaRPr lang="es-ES" dirty="0"/>
          </a:p>
          <a:p>
            <a:pPr lvl="1"/>
            <a:r>
              <a:rPr lang="es-ES" dirty="0"/>
              <a:t>PAN 2023: Arquitectura GCN – Grafo Heterogéneo</a:t>
            </a:r>
          </a:p>
          <a:p>
            <a:pPr marL="0" indent="0">
              <a:buNone/>
            </a:pPr>
            <a:endParaRPr lang="es-ES" dirty="0"/>
          </a:p>
          <a:p>
            <a:pPr marL="0" indent="0">
              <a:buNone/>
            </a:pPr>
            <a:endParaRPr lang="es-ES" dirty="0"/>
          </a:p>
          <a:p>
            <a:endParaRPr lang="es-MX" dirty="0"/>
          </a:p>
        </p:txBody>
      </p:sp>
      <p:pic>
        <p:nvPicPr>
          <p:cNvPr id="5" name="Imagen 4" descr="Imagen que contiene dibujo&#10;&#10;Descripción generada automáticamente">
            <a:extLst>
              <a:ext uri="{FF2B5EF4-FFF2-40B4-BE49-F238E27FC236}">
                <a16:creationId xmlns:a16="http://schemas.microsoft.com/office/drawing/2014/main" id="{AF843328-03D3-18A0-9146-4BD80DD6A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040" y="4150658"/>
            <a:ext cx="3224457" cy="1431947"/>
          </a:xfrm>
          <a:prstGeom prst="rect">
            <a:avLst/>
          </a:prstGeom>
        </p:spPr>
      </p:pic>
    </p:spTree>
    <p:extLst>
      <p:ext uri="{BB962C8B-B14F-4D97-AF65-F5344CB8AC3E}">
        <p14:creationId xmlns:p14="http://schemas.microsoft.com/office/powerpoint/2010/main" val="2585852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5BDE4-492C-50B5-9428-43E111DC7FCD}"/>
              </a:ext>
            </a:extLst>
          </p:cNvPr>
          <p:cNvSpPr>
            <a:spLocks noGrp="1"/>
          </p:cNvSpPr>
          <p:nvPr>
            <p:ph type="title"/>
          </p:nvPr>
        </p:nvSpPr>
        <p:spPr/>
        <p:txBody>
          <a:bodyPr/>
          <a:lstStyle/>
          <a:p>
            <a:r>
              <a:rPr lang="es-ES" dirty="0"/>
              <a:t>PAN 2023 - VA</a:t>
            </a:r>
            <a:br>
              <a:rPr lang="es-ES" dirty="0"/>
            </a:br>
            <a:r>
              <a:rPr lang="es-ES" dirty="0"/>
              <a:t>GCN con Grafo Heterogéneo</a:t>
            </a:r>
            <a:endParaRPr lang="es-MX" dirty="0"/>
          </a:p>
        </p:txBody>
      </p:sp>
      <p:sp>
        <p:nvSpPr>
          <p:cNvPr id="5" name="CuadroTexto 4">
            <a:extLst>
              <a:ext uri="{FF2B5EF4-FFF2-40B4-BE49-F238E27FC236}">
                <a16:creationId xmlns:a16="http://schemas.microsoft.com/office/drawing/2014/main" id="{525E030E-D325-49E1-E407-0CD159F5DF08}"/>
              </a:ext>
            </a:extLst>
          </p:cNvPr>
          <p:cNvSpPr txBox="1"/>
          <p:nvPr/>
        </p:nvSpPr>
        <p:spPr>
          <a:xfrm>
            <a:off x="8856136" y="2274763"/>
            <a:ext cx="2878665" cy="3416320"/>
          </a:xfrm>
          <a:prstGeom prst="rect">
            <a:avLst/>
          </a:prstGeom>
          <a:noFill/>
        </p:spPr>
        <p:txBody>
          <a:bodyPr wrap="square" rtlCol="0">
            <a:spAutoFit/>
          </a:bodyPr>
          <a:lstStyle/>
          <a:p>
            <a:endParaRPr lang="es-ES" dirty="0"/>
          </a:p>
          <a:p>
            <a:pPr marL="285750" indent="-285750">
              <a:buFont typeface="Arial" panose="020B0604020202020204" pitchFamily="34" charset="0"/>
              <a:buChar char="•"/>
            </a:pPr>
            <a:r>
              <a:rPr lang="es-ES" dirty="0"/>
              <a:t>Usada para la tarea de verificación de autoría</a:t>
            </a:r>
          </a:p>
          <a:p>
            <a:endParaRPr lang="es-ES" dirty="0"/>
          </a:p>
          <a:p>
            <a:pPr marL="285750" indent="-285750">
              <a:buFont typeface="Arial" panose="020B0604020202020204" pitchFamily="34" charset="0"/>
              <a:buChar char="•"/>
            </a:pPr>
            <a:r>
              <a:rPr lang="es-ES" dirty="0"/>
              <a:t>Grafo Heterogéneo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Score Rendimiento 71 %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 lugar en la competición PAN</a:t>
            </a:r>
            <a:endParaRPr lang="es-MX" dirty="0"/>
          </a:p>
        </p:txBody>
      </p:sp>
      <p:pic>
        <p:nvPicPr>
          <p:cNvPr id="6" name="Imagen 5" descr="Interfaz de usuario gráfica&#10;&#10;Descripción generada automáticamente con confianza baja">
            <a:extLst>
              <a:ext uri="{FF2B5EF4-FFF2-40B4-BE49-F238E27FC236}">
                <a16:creationId xmlns:a16="http://schemas.microsoft.com/office/drawing/2014/main" id="{8B07FD18-4265-69CB-9010-173059758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274763"/>
            <a:ext cx="7863048" cy="3560987"/>
          </a:xfrm>
          <a:prstGeom prst="rect">
            <a:avLst/>
          </a:prstGeom>
        </p:spPr>
      </p:pic>
    </p:spTree>
    <p:extLst>
      <p:ext uri="{BB962C8B-B14F-4D97-AF65-F5344CB8AC3E}">
        <p14:creationId xmlns:p14="http://schemas.microsoft.com/office/powerpoint/2010/main" val="189902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E27DE-579A-7E56-9CA5-194687DEDE46}"/>
              </a:ext>
            </a:extLst>
          </p:cNvPr>
          <p:cNvSpPr>
            <a:spLocks noGrp="1"/>
          </p:cNvSpPr>
          <p:nvPr>
            <p:ph type="title"/>
          </p:nvPr>
        </p:nvSpPr>
        <p:spPr>
          <a:xfrm>
            <a:off x="646111" y="452718"/>
            <a:ext cx="9404723" cy="744640"/>
          </a:xfrm>
        </p:spPr>
        <p:txBody>
          <a:bodyPr/>
          <a:lstStyle/>
          <a:p>
            <a:r>
              <a:rPr lang="es-ES" dirty="0" err="1"/>
              <a:t>Introduction</a:t>
            </a:r>
            <a:endParaRPr lang="es-MX" dirty="0"/>
          </a:p>
        </p:txBody>
      </p:sp>
      <p:sp>
        <p:nvSpPr>
          <p:cNvPr id="3" name="Marcador de contenido 2">
            <a:extLst>
              <a:ext uri="{FF2B5EF4-FFF2-40B4-BE49-F238E27FC236}">
                <a16:creationId xmlns:a16="http://schemas.microsoft.com/office/drawing/2014/main" id="{FD01B6E3-844B-2740-BD56-C2D33B7D5E3D}"/>
              </a:ext>
            </a:extLst>
          </p:cNvPr>
          <p:cNvSpPr>
            <a:spLocks noGrp="1"/>
          </p:cNvSpPr>
          <p:nvPr>
            <p:ph idx="1"/>
          </p:nvPr>
        </p:nvSpPr>
        <p:spPr>
          <a:xfrm>
            <a:off x="1104293" y="1700493"/>
            <a:ext cx="8946541" cy="4195481"/>
          </a:xfrm>
        </p:spPr>
        <p:txBody>
          <a:bodyPr/>
          <a:lstStyle/>
          <a:p>
            <a:r>
              <a:rPr lang="es-MX" dirty="0" err="1"/>
              <a:t>Feature</a:t>
            </a:r>
            <a:r>
              <a:rPr lang="es-MX" dirty="0"/>
              <a:t> </a:t>
            </a:r>
            <a:r>
              <a:rPr lang="es-MX" dirty="0" err="1"/>
              <a:t>extraction</a:t>
            </a:r>
            <a:r>
              <a:rPr lang="es-MX" dirty="0"/>
              <a:t> in textual data</a:t>
            </a:r>
          </a:p>
          <a:p>
            <a:endParaRPr lang="es-MX" dirty="0"/>
          </a:p>
        </p:txBody>
      </p:sp>
      <p:pic>
        <p:nvPicPr>
          <p:cNvPr id="5" name="Imagen 4" descr="Tabla&#10;&#10;Descripción generada automáticamente">
            <a:extLst>
              <a:ext uri="{FF2B5EF4-FFF2-40B4-BE49-F238E27FC236}">
                <a16:creationId xmlns:a16="http://schemas.microsoft.com/office/drawing/2014/main" id="{7744C8FB-38DF-5548-751E-B33082497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77" y="3211911"/>
            <a:ext cx="5389450" cy="2231569"/>
          </a:xfrm>
          <a:prstGeom prst="rect">
            <a:avLst/>
          </a:prstGeom>
        </p:spPr>
      </p:pic>
      <p:pic>
        <p:nvPicPr>
          <p:cNvPr id="7" name="Imagen 6" descr="Tabla&#10;&#10;Descripción generada automáticamente">
            <a:extLst>
              <a:ext uri="{FF2B5EF4-FFF2-40B4-BE49-F238E27FC236}">
                <a16:creationId xmlns:a16="http://schemas.microsoft.com/office/drawing/2014/main" id="{7645FA93-3581-6DEE-ABEA-801FCD9D1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8093" y="3211911"/>
            <a:ext cx="5114030" cy="2231569"/>
          </a:xfrm>
          <a:prstGeom prst="rect">
            <a:avLst/>
          </a:prstGeom>
        </p:spPr>
      </p:pic>
      <p:sp>
        <p:nvSpPr>
          <p:cNvPr id="9" name="CuadroTexto 8">
            <a:extLst>
              <a:ext uri="{FF2B5EF4-FFF2-40B4-BE49-F238E27FC236}">
                <a16:creationId xmlns:a16="http://schemas.microsoft.com/office/drawing/2014/main" id="{70860B05-05E9-3E86-1D66-AD4E84FBC240}"/>
              </a:ext>
            </a:extLst>
          </p:cNvPr>
          <p:cNvSpPr txBox="1"/>
          <p:nvPr/>
        </p:nvSpPr>
        <p:spPr>
          <a:xfrm>
            <a:off x="-121249" y="2758007"/>
            <a:ext cx="6094926" cy="369332"/>
          </a:xfrm>
          <a:prstGeom prst="rect">
            <a:avLst/>
          </a:prstGeom>
          <a:noFill/>
        </p:spPr>
        <p:txBody>
          <a:bodyPr wrap="square">
            <a:spAutoFit/>
          </a:bodyPr>
          <a:lstStyle/>
          <a:p>
            <a:pPr lvl="1" algn="ctr"/>
            <a:r>
              <a:rPr lang="es-MX" i="1" dirty="0"/>
              <a:t>Bag </a:t>
            </a:r>
            <a:r>
              <a:rPr lang="es-MX" i="1" dirty="0" err="1"/>
              <a:t>of</a:t>
            </a:r>
            <a:r>
              <a:rPr lang="es-MX" i="1" dirty="0"/>
              <a:t> </a:t>
            </a:r>
            <a:r>
              <a:rPr lang="es-MX" i="1" dirty="0" err="1"/>
              <a:t>Words</a:t>
            </a:r>
            <a:r>
              <a:rPr lang="es-MX" i="1" dirty="0"/>
              <a:t> (</a:t>
            </a:r>
            <a:r>
              <a:rPr lang="es-MX" dirty="0"/>
              <a:t>BOW)</a:t>
            </a:r>
          </a:p>
        </p:txBody>
      </p:sp>
      <p:sp>
        <p:nvSpPr>
          <p:cNvPr id="11" name="CuadroTexto 10">
            <a:extLst>
              <a:ext uri="{FF2B5EF4-FFF2-40B4-BE49-F238E27FC236}">
                <a16:creationId xmlns:a16="http://schemas.microsoft.com/office/drawing/2014/main" id="{3AE4C99A-EF68-51EA-9232-8ABB3195B98C}"/>
              </a:ext>
            </a:extLst>
          </p:cNvPr>
          <p:cNvSpPr txBox="1"/>
          <p:nvPr/>
        </p:nvSpPr>
        <p:spPr>
          <a:xfrm>
            <a:off x="5739327" y="2434841"/>
            <a:ext cx="6995348" cy="646331"/>
          </a:xfrm>
          <a:prstGeom prst="rect">
            <a:avLst/>
          </a:prstGeom>
          <a:noFill/>
        </p:spPr>
        <p:txBody>
          <a:bodyPr wrap="square">
            <a:spAutoFit/>
          </a:bodyPr>
          <a:lstStyle/>
          <a:p>
            <a:pPr lvl="1" algn="ctr"/>
            <a:r>
              <a:rPr lang="es-MX" i="1" dirty="0"/>
              <a:t>T</a:t>
            </a:r>
            <a:r>
              <a:rPr lang="en-US" i="1" dirty="0"/>
              <a:t>erm frequency – </a:t>
            </a:r>
          </a:p>
          <a:p>
            <a:pPr lvl="1" algn="ctr"/>
            <a:r>
              <a:rPr lang="en-US" i="1" dirty="0"/>
              <a:t>Inverse document frequency </a:t>
            </a:r>
            <a:r>
              <a:rPr lang="en-US" dirty="0"/>
              <a:t>(T</a:t>
            </a:r>
            <a:r>
              <a:rPr lang="es-MX" dirty="0"/>
              <a:t>F-IDF)</a:t>
            </a:r>
          </a:p>
        </p:txBody>
      </p:sp>
    </p:spTree>
    <p:extLst>
      <p:ext uri="{BB962C8B-B14F-4D97-AF65-F5344CB8AC3E}">
        <p14:creationId xmlns:p14="http://schemas.microsoft.com/office/powerpoint/2010/main" val="261553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E4CCD-BEA9-D87D-3749-AA7AD3C56802}"/>
              </a:ext>
            </a:extLst>
          </p:cNvPr>
          <p:cNvSpPr>
            <a:spLocks noGrp="1"/>
          </p:cNvSpPr>
          <p:nvPr>
            <p:ph type="title"/>
          </p:nvPr>
        </p:nvSpPr>
        <p:spPr/>
        <p:txBody>
          <a:bodyPr/>
          <a:lstStyle/>
          <a:p>
            <a:r>
              <a:rPr lang="es-ES" sz="4400" dirty="0" err="1"/>
              <a:t>Clasification</a:t>
            </a:r>
            <a:r>
              <a:rPr lang="es-ES" sz="4400" dirty="0"/>
              <a:t> </a:t>
            </a:r>
            <a:r>
              <a:rPr lang="es-ES" sz="4400" dirty="0" err="1"/>
              <a:t>models</a:t>
            </a:r>
            <a:r>
              <a:rPr lang="es-ES" sz="4400" dirty="0"/>
              <a:t> </a:t>
            </a:r>
            <a:r>
              <a:rPr lang="es-ES" sz="4400" dirty="0" err="1"/>
              <a:t>using</a:t>
            </a:r>
            <a:r>
              <a:rPr lang="es-ES" sz="4400" dirty="0"/>
              <a:t> </a:t>
            </a:r>
            <a:r>
              <a:rPr lang="es-ES" sz="4400" dirty="0" err="1"/>
              <a:t>traditional</a:t>
            </a:r>
            <a:r>
              <a:rPr lang="es-ES" sz="4400" dirty="0"/>
              <a:t> </a:t>
            </a:r>
            <a:r>
              <a:rPr lang="es-ES" sz="4400" dirty="0" err="1"/>
              <a:t>methods</a:t>
            </a:r>
            <a:endParaRPr lang="es-MX" dirty="0"/>
          </a:p>
        </p:txBody>
      </p:sp>
      <p:sp>
        <p:nvSpPr>
          <p:cNvPr id="3" name="Marcador de contenido 2">
            <a:extLst>
              <a:ext uri="{FF2B5EF4-FFF2-40B4-BE49-F238E27FC236}">
                <a16:creationId xmlns:a16="http://schemas.microsoft.com/office/drawing/2014/main" id="{DAB3315B-143E-55E7-7C66-51E5A1752659}"/>
              </a:ext>
            </a:extLst>
          </p:cNvPr>
          <p:cNvSpPr>
            <a:spLocks noGrp="1"/>
          </p:cNvSpPr>
          <p:nvPr>
            <p:ph idx="1"/>
          </p:nvPr>
        </p:nvSpPr>
        <p:spPr>
          <a:xfrm>
            <a:off x="1103312" y="2151993"/>
            <a:ext cx="8946541" cy="4096406"/>
          </a:xfrm>
        </p:spPr>
        <p:txBody>
          <a:bodyPr/>
          <a:lstStyle/>
          <a:p>
            <a:r>
              <a:rPr lang="es-ES" dirty="0"/>
              <a:t>General pipeline </a:t>
            </a:r>
            <a:r>
              <a:rPr lang="es-ES" dirty="0" err="1"/>
              <a:t>to</a:t>
            </a:r>
            <a:r>
              <a:rPr lang="es-ES" dirty="0"/>
              <a:t> </a:t>
            </a:r>
            <a:r>
              <a:rPr lang="es-ES" dirty="0" err="1"/>
              <a:t>build</a:t>
            </a:r>
            <a:r>
              <a:rPr lang="es-ES" dirty="0"/>
              <a:t> a </a:t>
            </a:r>
            <a:r>
              <a:rPr lang="es-ES" dirty="0" err="1"/>
              <a:t>text</a:t>
            </a:r>
            <a:r>
              <a:rPr lang="es-ES" dirty="0"/>
              <a:t> </a:t>
            </a:r>
            <a:r>
              <a:rPr lang="es-ES" dirty="0" err="1"/>
              <a:t>clasification</a:t>
            </a:r>
            <a:r>
              <a:rPr lang="es-ES" dirty="0"/>
              <a:t> </a:t>
            </a:r>
            <a:r>
              <a:rPr lang="es-ES" dirty="0" err="1"/>
              <a:t>model</a:t>
            </a:r>
            <a:endParaRPr lang="es-MX" dirty="0"/>
          </a:p>
        </p:txBody>
      </p:sp>
      <p:pic>
        <p:nvPicPr>
          <p:cNvPr id="3080" name="Picture 8">
            <a:extLst>
              <a:ext uri="{FF2B5EF4-FFF2-40B4-BE49-F238E27FC236}">
                <a16:creationId xmlns:a16="http://schemas.microsoft.com/office/drawing/2014/main" id="{06AFE2BF-4DB3-0203-69BD-9EAA7DAEA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570" y="2783761"/>
            <a:ext cx="10080118" cy="362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3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06C05-99A4-44D6-BFBA-3FE34414F497}"/>
              </a:ext>
            </a:extLst>
          </p:cNvPr>
          <p:cNvSpPr>
            <a:spLocks noGrp="1"/>
          </p:cNvSpPr>
          <p:nvPr>
            <p:ph type="title"/>
          </p:nvPr>
        </p:nvSpPr>
        <p:spPr>
          <a:xfrm>
            <a:off x="646111" y="452718"/>
            <a:ext cx="9404723" cy="1028949"/>
          </a:xfrm>
        </p:spPr>
        <p:txBody>
          <a:bodyPr/>
          <a:lstStyle/>
          <a:p>
            <a:r>
              <a:rPr lang="es-ES" dirty="0" err="1"/>
              <a:t>Introduction</a:t>
            </a:r>
            <a:r>
              <a:rPr lang="es-ES" dirty="0"/>
              <a:t> - </a:t>
            </a:r>
            <a:r>
              <a:rPr lang="es-ES" sz="3200" dirty="0" err="1"/>
              <a:t>Graphs</a:t>
            </a:r>
            <a:endParaRPr lang="es-MX" dirty="0"/>
          </a:p>
        </p:txBody>
      </p:sp>
      <p:sp>
        <p:nvSpPr>
          <p:cNvPr id="8" name="CuadroTexto 7">
            <a:extLst>
              <a:ext uri="{FF2B5EF4-FFF2-40B4-BE49-F238E27FC236}">
                <a16:creationId xmlns:a16="http://schemas.microsoft.com/office/drawing/2014/main" id="{70E0F6A7-5DC9-A9C1-B107-AF3D17677771}"/>
              </a:ext>
            </a:extLst>
          </p:cNvPr>
          <p:cNvSpPr txBox="1"/>
          <p:nvPr/>
        </p:nvSpPr>
        <p:spPr>
          <a:xfrm>
            <a:off x="646111" y="1565229"/>
            <a:ext cx="3477304" cy="1200329"/>
          </a:xfrm>
          <a:prstGeom prst="rect">
            <a:avLst/>
          </a:prstGeom>
          <a:noFill/>
        </p:spPr>
        <p:txBody>
          <a:bodyPr wrap="square" rtlCol="0">
            <a:spAutoFit/>
          </a:bodyPr>
          <a:lstStyle/>
          <a:p>
            <a:r>
              <a:rPr lang="es-ES" dirty="0"/>
              <a:t>General </a:t>
            </a:r>
            <a:r>
              <a:rPr lang="es-ES" dirty="0" err="1"/>
              <a:t>language</a:t>
            </a:r>
            <a:r>
              <a:rPr lang="es-ES" dirty="0"/>
              <a:t> </a:t>
            </a:r>
            <a:r>
              <a:rPr lang="es-ES" dirty="0" err="1"/>
              <a:t>for</a:t>
            </a:r>
            <a:r>
              <a:rPr lang="es-ES" dirty="0"/>
              <a:t> </a:t>
            </a:r>
            <a:r>
              <a:rPr lang="es-ES" dirty="0" err="1"/>
              <a:t>describing</a:t>
            </a:r>
            <a:r>
              <a:rPr lang="es-ES" dirty="0"/>
              <a:t> and </a:t>
            </a:r>
            <a:r>
              <a:rPr lang="es-ES" dirty="0" err="1"/>
              <a:t>analyzing</a:t>
            </a:r>
            <a:r>
              <a:rPr lang="es-ES" dirty="0"/>
              <a:t> </a:t>
            </a:r>
            <a:r>
              <a:rPr lang="es-ES" dirty="0" err="1"/>
              <a:t>entities</a:t>
            </a:r>
            <a:r>
              <a:rPr lang="es-ES" dirty="0"/>
              <a:t> </a:t>
            </a:r>
            <a:r>
              <a:rPr lang="es-ES" dirty="0" err="1"/>
              <a:t>with</a:t>
            </a:r>
            <a:r>
              <a:rPr lang="es-ES" dirty="0"/>
              <a:t> </a:t>
            </a:r>
            <a:r>
              <a:rPr lang="es-ES" dirty="0" err="1"/>
              <a:t>relations</a:t>
            </a:r>
            <a:r>
              <a:rPr lang="es-ES" dirty="0"/>
              <a:t>/</a:t>
            </a:r>
            <a:r>
              <a:rPr lang="es-ES" dirty="0" err="1"/>
              <a:t>interactions</a:t>
            </a:r>
            <a:endParaRPr lang="es-MX" dirty="0"/>
          </a:p>
        </p:txBody>
      </p:sp>
      <p:pic>
        <p:nvPicPr>
          <p:cNvPr id="5124" name="Picture 4" descr="Insertion and deletion of nodes and edges in a graph using adjacency list">
            <a:extLst>
              <a:ext uri="{FF2B5EF4-FFF2-40B4-BE49-F238E27FC236}">
                <a16:creationId xmlns:a16="http://schemas.microsoft.com/office/drawing/2014/main" id="{D14B7D3A-1A3A-527D-5135-52FA68372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256" y="2844139"/>
            <a:ext cx="2194983" cy="165167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Interfaz de usuario gráfica&#10;&#10;Descripción generada automáticamente">
            <a:extLst>
              <a:ext uri="{FF2B5EF4-FFF2-40B4-BE49-F238E27FC236}">
                <a16:creationId xmlns:a16="http://schemas.microsoft.com/office/drawing/2014/main" id="{F5CBF1D8-11A1-8467-744F-8AF626424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059" y="4236675"/>
            <a:ext cx="2552685" cy="2252134"/>
          </a:xfrm>
          <a:prstGeom prst="rect">
            <a:avLst/>
          </a:prstGeom>
        </p:spPr>
      </p:pic>
      <p:pic>
        <p:nvPicPr>
          <p:cNvPr id="5128" name="Picture 8">
            <a:extLst>
              <a:ext uri="{FF2B5EF4-FFF2-40B4-BE49-F238E27FC236}">
                <a16:creationId xmlns:a16="http://schemas.microsoft.com/office/drawing/2014/main" id="{04D678B6-C724-849C-F002-79983F03A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3731" y="4236675"/>
            <a:ext cx="2753717" cy="2274912"/>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descr="Imagen que contiene Gráfico&#10;&#10;Descripción generada automáticamente">
            <a:extLst>
              <a:ext uri="{FF2B5EF4-FFF2-40B4-BE49-F238E27FC236}">
                <a16:creationId xmlns:a16="http://schemas.microsoft.com/office/drawing/2014/main" id="{8FB5FBA7-4884-39B1-C7EC-50BB272275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8556" y="1565229"/>
            <a:ext cx="2544188" cy="2298914"/>
          </a:xfrm>
          <a:prstGeom prst="rect">
            <a:avLst/>
          </a:prstGeom>
        </p:spPr>
      </p:pic>
      <p:pic>
        <p:nvPicPr>
          <p:cNvPr id="4" name="Imagen 3" descr="Diagrama&#10;&#10;Descripción generada automáticamente">
            <a:extLst>
              <a:ext uri="{FF2B5EF4-FFF2-40B4-BE49-F238E27FC236}">
                <a16:creationId xmlns:a16="http://schemas.microsoft.com/office/drawing/2014/main" id="{45963E12-46CC-AF10-B64A-991608804B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2228" y="1534712"/>
            <a:ext cx="2544188" cy="2274912"/>
          </a:xfrm>
          <a:prstGeom prst="rect">
            <a:avLst/>
          </a:prstGeom>
        </p:spPr>
      </p:pic>
    </p:spTree>
    <p:extLst>
      <p:ext uri="{BB962C8B-B14F-4D97-AF65-F5344CB8AC3E}">
        <p14:creationId xmlns:p14="http://schemas.microsoft.com/office/powerpoint/2010/main" val="169688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945D7-FBAF-F739-8C4A-F186887CB8CA}"/>
              </a:ext>
            </a:extLst>
          </p:cNvPr>
          <p:cNvSpPr>
            <a:spLocks noGrp="1"/>
          </p:cNvSpPr>
          <p:nvPr>
            <p:ph type="title"/>
          </p:nvPr>
        </p:nvSpPr>
        <p:spPr>
          <a:xfrm>
            <a:off x="645130" y="934727"/>
            <a:ext cx="9404723" cy="1400530"/>
          </a:xfrm>
        </p:spPr>
        <p:txBody>
          <a:bodyPr/>
          <a:lstStyle/>
          <a:p>
            <a:pPr algn="just"/>
            <a:r>
              <a:rPr lang="en-US" dirty="0"/>
              <a:t>¿How do we take advantage of relational structure to make better predictions?</a:t>
            </a:r>
            <a:br>
              <a:rPr lang="en-US" dirty="0"/>
            </a:br>
            <a:endParaRPr lang="es-MX" dirty="0"/>
          </a:p>
        </p:txBody>
      </p:sp>
      <p:sp>
        <p:nvSpPr>
          <p:cNvPr id="3" name="Marcador de contenido 2">
            <a:extLst>
              <a:ext uri="{FF2B5EF4-FFF2-40B4-BE49-F238E27FC236}">
                <a16:creationId xmlns:a16="http://schemas.microsoft.com/office/drawing/2014/main" id="{9530267B-B353-2AC0-648A-C9AB75AB114F}"/>
              </a:ext>
            </a:extLst>
          </p:cNvPr>
          <p:cNvSpPr>
            <a:spLocks noGrp="1"/>
          </p:cNvSpPr>
          <p:nvPr>
            <p:ph idx="1"/>
          </p:nvPr>
        </p:nvSpPr>
        <p:spPr>
          <a:xfrm>
            <a:off x="1103312" y="2863702"/>
            <a:ext cx="8946541" cy="3384697"/>
          </a:xfrm>
        </p:spPr>
        <p:txBody>
          <a:bodyPr/>
          <a:lstStyle/>
          <a:p>
            <a:endParaRPr lang="es-MX" dirty="0"/>
          </a:p>
          <a:p>
            <a:pPr marL="0" indent="0">
              <a:buNone/>
            </a:pPr>
            <a:endParaRPr lang="en-US" dirty="0"/>
          </a:p>
          <a:p>
            <a:r>
              <a:rPr lang="en-US" dirty="0"/>
              <a:t>Complex domains have rich relation structure, which can be represented as a relational graph.</a:t>
            </a:r>
          </a:p>
          <a:p>
            <a:pPr marL="0" indent="0">
              <a:buNone/>
            </a:pPr>
            <a:r>
              <a:rPr lang="en-US" dirty="0"/>
              <a:t>	</a:t>
            </a:r>
          </a:p>
          <a:p>
            <a:r>
              <a:rPr lang="en-US" dirty="0"/>
              <a:t>By explicitly modeling relationships we could achieve better performance.</a:t>
            </a:r>
          </a:p>
          <a:p>
            <a:endParaRPr lang="es-MX" dirty="0"/>
          </a:p>
        </p:txBody>
      </p:sp>
    </p:spTree>
    <p:extLst>
      <p:ext uri="{BB962C8B-B14F-4D97-AF65-F5344CB8AC3E}">
        <p14:creationId xmlns:p14="http://schemas.microsoft.com/office/powerpoint/2010/main" val="1345615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E4CCD-BEA9-D87D-3749-AA7AD3C56802}"/>
              </a:ext>
            </a:extLst>
          </p:cNvPr>
          <p:cNvSpPr>
            <a:spLocks noGrp="1"/>
          </p:cNvSpPr>
          <p:nvPr>
            <p:ph type="title"/>
          </p:nvPr>
        </p:nvSpPr>
        <p:spPr/>
        <p:txBody>
          <a:bodyPr/>
          <a:lstStyle/>
          <a:p>
            <a:r>
              <a:rPr lang="es-ES" sz="3600" dirty="0" err="1"/>
              <a:t>Clasification</a:t>
            </a:r>
            <a:r>
              <a:rPr lang="es-ES" sz="3600" dirty="0"/>
              <a:t> </a:t>
            </a:r>
            <a:r>
              <a:rPr lang="es-ES" sz="3600" dirty="0" err="1"/>
              <a:t>models</a:t>
            </a:r>
            <a:r>
              <a:rPr lang="es-ES" sz="3600" dirty="0"/>
              <a:t> </a:t>
            </a:r>
            <a:r>
              <a:rPr lang="es-ES" sz="3600" dirty="0" err="1"/>
              <a:t>using</a:t>
            </a:r>
            <a:r>
              <a:rPr lang="es-ES" sz="3600" dirty="0"/>
              <a:t> </a:t>
            </a:r>
            <a:r>
              <a:rPr lang="es-ES" sz="3600" dirty="0" err="1"/>
              <a:t>graphs</a:t>
            </a:r>
            <a:endParaRPr lang="es-MX" dirty="0"/>
          </a:p>
        </p:txBody>
      </p:sp>
      <p:sp>
        <p:nvSpPr>
          <p:cNvPr id="3" name="Marcador de contenido 2">
            <a:extLst>
              <a:ext uri="{FF2B5EF4-FFF2-40B4-BE49-F238E27FC236}">
                <a16:creationId xmlns:a16="http://schemas.microsoft.com/office/drawing/2014/main" id="{DAB3315B-143E-55E7-7C66-51E5A1752659}"/>
              </a:ext>
            </a:extLst>
          </p:cNvPr>
          <p:cNvSpPr>
            <a:spLocks noGrp="1"/>
          </p:cNvSpPr>
          <p:nvPr>
            <p:ph idx="1"/>
          </p:nvPr>
        </p:nvSpPr>
        <p:spPr>
          <a:xfrm>
            <a:off x="1103312" y="1710559"/>
            <a:ext cx="9809527" cy="4537840"/>
          </a:xfrm>
        </p:spPr>
        <p:txBody>
          <a:bodyPr/>
          <a:lstStyle/>
          <a:p>
            <a:r>
              <a:rPr lang="es-ES" dirty="0"/>
              <a:t>General pipeline </a:t>
            </a:r>
            <a:r>
              <a:rPr lang="es-ES" dirty="0" err="1"/>
              <a:t>to</a:t>
            </a:r>
            <a:r>
              <a:rPr lang="es-ES" dirty="0"/>
              <a:t> </a:t>
            </a:r>
            <a:r>
              <a:rPr lang="es-ES" dirty="0" err="1"/>
              <a:t>build</a:t>
            </a:r>
            <a:r>
              <a:rPr lang="es-ES" dirty="0"/>
              <a:t> a </a:t>
            </a:r>
            <a:r>
              <a:rPr lang="es-ES" dirty="0" err="1"/>
              <a:t>text</a:t>
            </a:r>
            <a:r>
              <a:rPr lang="es-ES" dirty="0"/>
              <a:t> </a:t>
            </a:r>
            <a:r>
              <a:rPr lang="es-ES" dirty="0" err="1"/>
              <a:t>clasification</a:t>
            </a:r>
            <a:r>
              <a:rPr lang="es-ES" dirty="0"/>
              <a:t> </a:t>
            </a:r>
            <a:r>
              <a:rPr lang="es-ES" dirty="0" err="1"/>
              <a:t>model</a:t>
            </a:r>
            <a:r>
              <a:rPr lang="es-ES" dirty="0"/>
              <a:t> </a:t>
            </a:r>
            <a:r>
              <a:rPr lang="es-ES" dirty="0" err="1"/>
              <a:t>using</a:t>
            </a:r>
            <a:r>
              <a:rPr lang="es-ES" dirty="0"/>
              <a:t> </a:t>
            </a:r>
            <a:r>
              <a:rPr lang="es-ES" dirty="0" err="1"/>
              <a:t>text</a:t>
            </a:r>
            <a:r>
              <a:rPr lang="es-ES" dirty="0"/>
              <a:t> </a:t>
            </a:r>
            <a:r>
              <a:rPr lang="es-ES" dirty="0" err="1"/>
              <a:t>graphs</a:t>
            </a:r>
            <a:endParaRPr lang="es-MX" dirty="0"/>
          </a:p>
          <a:p>
            <a:endParaRPr lang="es-MX" dirty="0"/>
          </a:p>
        </p:txBody>
      </p:sp>
      <p:pic>
        <p:nvPicPr>
          <p:cNvPr id="4098" name="Picture 2">
            <a:extLst>
              <a:ext uri="{FF2B5EF4-FFF2-40B4-BE49-F238E27FC236}">
                <a16:creationId xmlns:a16="http://schemas.microsoft.com/office/drawing/2014/main" id="{CA9C7484-0EC4-C575-FE35-207B71129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09" y="2948644"/>
            <a:ext cx="10751381" cy="320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84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87C2C-099D-1668-A485-F027B4295720}"/>
              </a:ext>
            </a:extLst>
          </p:cNvPr>
          <p:cNvSpPr>
            <a:spLocks noGrp="1"/>
          </p:cNvSpPr>
          <p:nvPr>
            <p:ph type="title"/>
          </p:nvPr>
        </p:nvSpPr>
        <p:spPr/>
        <p:txBody>
          <a:bodyPr/>
          <a:lstStyle/>
          <a:p>
            <a:r>
              <a:rPr lang="es-MX" dirty="0"/>
              <a:t>Text </a:t>
            </a:r>
            <a:r>
              <a:rPr lang="es-MX" dirty="0" err="1"/>
              <a:t>to</a:t>
            </a:r>
            <a:r>
              <a:rPr lang="es-MX" dirty="0"/>
              <a:t> </a:t>
            </a:r>
            <a:r>
              <a:rPr lang="es-MX" dirty="0" err="1"/>
              <a:t>Graph</a:t>
            </a:r>
            <a:r>
              <a:rPr lang="es-MX" dirty="0"/>
              <a:t> </a:t>
            </a:r>
            <a:r>
              <a:rPr lang="es-MX" dirty="0" err="1"/>
              <a:t>transformation</a:t>
            </a:r>
            <a:endParaRPr lang="es-MX" dirty="0"/>
          </a:p>
        </p:txBody>
      </p:sp>
      <p:pic>
        <p:nvPicPr>
          <p:cNvPr id="2052" name="Picture 4">
            <a:extLst>
              <a:ext uri="{FF2B5EF4-FFF2-40B4-BE49-F238E27FC236}">
                <a16:creationId xmlns:a16="http://schemas.microsoft.com/office/drawing/2014/main" id="{1AC734BD-1443-4B7D-B5FA-AAF7AE553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9400" y="3647440"/>
            <a:ext cx="2619375" cy="2714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884AD8B-C5CB-7792-F6B5-9D732CE4E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486" y="3647441"/>
            <a:ext cx="2664354" cy="27146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8782C98-C7AB-BB0B-EEFA-2D4E8DD65E0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368447" y="1413661"/>
            <a:ext cx="4826963" cy="179689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CFDDADCD-789C-9996-45CE-3BD20EAB7696}"/>
              </a:ext>
            </a:extLst>
          </p:cNvPr>
          <p:cNvSpPr txBox="1">
            <a:spLocks/>
          </p:cNvSpPr>
          <p:nvPr/>
        </p:nvSpPr>
        <p:spPr>
          <a:xfrm>
            <a:off x="496615" y="1853247"/>
            <a:ext cx="4887310" cy="43951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Implement this transformations it is not an easy task</a:t>
            </a:r>
          </a:p>
          <a:p>
            <a:pPr marL="0" indent="0">
              <a:buNone/>
            </a:pPr>
            <a:endParaRPr lang="es-MX" dirty="0"/>
          </a:p>
          <a:p>
            <a:r>
              <a:rPr lang="en-US" dirty="0"/>
              <a:t>Implies to consider different factors: Preprocessing, Modeling Graph, Outputs</a:t>
            </a:r>
          </a:p>
          <a:p>
            <a:endParaRPr lang="en-US" dirty="0"/>
          </a:p>
          <a:p>
            <a:r>
              <a:rPr lang="en-US" dirty="0"/>
              <a:t>Build a software that encapsulate the main functionalities</a:t>
            </a:r>
            <a:endParaRPr lang="es-MX" dirty="0"/>
          </a:p>
        </p:txBody>
      </p:sp>
      <p:sp>
        <p:nvSpPr>
          <p:cNvPr id="5" name="Marcador de contenido 2">
            <a:extLst>
              <a:ext uri="{FF2B5EF4-FFF2-40B4-BE49-F238E27FC236}">
                <a16:creationId xmlns:a16="http://schemas.microsoft.com/office/drawing/2014/main" id="{1F4FA775-4B66-5585-4874-FF65863BA473}"/>
              </a:ext>
            </a:extLst>
          </p:cNvPr>
          <p:cNvSpPr txBox="1">
            <a:spLocks/>
          </p:cNvSpPr>
          <p:nvPr/>
        </p:nvSpPr>
        <p:spPr>
          <a:xfrm>
            <a:off x="6368447" y="6248398"/>
            <a:ext cx="4887310" cy="7330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Different graphs representations</a:t>
            </a:r>
            <a:endParaRPr lang="es-MX" dirty="0"/>
          </a:p>
        </p:txBody>
      </p:sp>
    </p:spTree>
    <p:extLst>
      <p:ext uri="{BB962C8B-B14F-4D97-AF65-F5344CB8AC3E}">
        <p14:creationId xmlns:p14="http://schemas.microsoft.com/office/powerpoint/2010/main" val="9624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AC5AE-F583-67D6-7C92-1D7965D67DD0}"/>
              </a:ext>
            </a:extLst>
          </p:cNvPr>
          <p:cNvSpPr>
            <a:spLocks noGrp="1"/>
          </p:cNvSpPr>
          <p:nvPr>
            <p:ph type="title"/>
          </p:nvPr>
        </p:nvSpPr>
        <p:spPr>
          <a:xfrm>
            <a:off x="645130" y="452718"/>
            <a:ext cx="9404723" cy="1400530"/>
          </a:xfrm>
        </p:spPr>
        <p:txBody>
          <a:bodyPr/>
          <a:lstStyle/>
          <a:p>
            <a:r>
              <a:rPr lang="es-ES" sz="4400" dirty="0"/>
              <a:t>Text2graphAPI </a:t>
            </a:r>
            <a:endParaRPr lang="es-MX" dirty="0"/>
          </a:p>
        </p:txBody>
      </p:sp>
      <p:sp>
        <p:nvSpPr>
          <p:cNvPr id="3" name="Marcador de contenido 2">
            <a:extLst>
              <a:ext uri="{FF2B5EF4-FFF2-40B4-BE49-F238E27FC236}">
                <a16:creationId xmlns:a16="http://schemas.microsoft.com/office/drawing/2014/main" id="{68413A0A-8BB7-F423-A480-BDEAC331791A}"/>
              </a:ext>
            </a:extLst>
          </p:cNvPr>
          <p:cNvSpPr>
            <a:spLocks noGrp="1"/>
          </p:cNvSpPr>
          <p:nvPr>
            <p:ph idx="1"/>
          </p:nvPr>
        </p:nvSpPr>
        <p:spPr>
          <a:xfrm>
            <a:off x="1103312" y="1345842"/>
            <a:ext cx="10758130" cy="4902558"/>
          </a:xfrm>
        </p:spPr>
        <p:txBody>
          <a:bodyPr/>
          <a:lstStyle/>
          <a:p>
            <a:r>
              <a:rPr lang="en-US" dirty="0"/>
              <a:t>Library to transform text documents into text graphs</a:t>
            </a:r>
          </a:p>
          <a:p>
            <a:r>
              <a:rPr lang="en-US" dirty="0"/>
              <a:t>Currently supports two types of graph representations</a:t>
            </a:r>
          </a:p>
          <a:p>
            <a:pPr lvl="1"/>
            <a:r>
              <a:rPr lang="es-ES" b="1" dirty="0"/>
              <a:t>Co-</a:t>
            </a:r>
            <a:r>
              <a:rPr lang="es-ES" b="1" dirty="0" err="1"/>
              <a:t>Ocurrence</a:t>
            </a:r>
            <a:r>
              <a:rPr lang="es-ES" b="1" dirty="0"/>
              <a:t> </a:t>
            </a:r>
            <a:r>
              <a:rPr lang="es-ES" b="1" dirty="0" err="1"/>
              <a:t>Graph</a:t>
            </a:r>
            <a:endParaRPr lang="es-ES" b="1" dirty="0"/>
          </a:p>
          <a:p>
            <a:pPr lvl="1"/>
            <a:r>
              <a:rPr lang="es-ES" b="1" dirty="0" err="1"/>
              <a:t>Heterogeneous</a:t>
            </a:r>
            <a:r>
              <a:rPr lang="es-ES" b="1" dirty="0"/>
              <a:t> </a:t>
            </a:r>
            <a:r>
              <a:rPr lang="es-ES" b="1" dirty="0" err="1"/>
              <a:t>Graph</a:t>
            </a:r>
            <a:endParaRPr lang="es-ES" b="1" dirty="0"/>
          </a:p>
          <a:p>
            <a:r>
              <a:rPr lang="en-US" dirty="0"/>
              <a:t>Composed of three main modules :</a:t>
            </a:r>
          </a:p>
          <a:p>
            <a:pPr lvl="1"/>
            <a:r>
              <a:rPr lang="es-ES" b="1" dirty="0" err="1"/>
              <a:t>Pre-processing</a:t>
            </a:r>
            <a:r>
              <a:rPr lang="es-ES" b="1" dirty="0"/>
              <a:t>:</a:t>
            </a:r>
            <a:r>
              <a:rPr lang="es-ES" dirty="0"/>
              <a:t> </a:t>
            </a:r>
            <a:r>
              <a:rPr lang="es-ES" dirty="0" err="1"/>
              <a:t>text</a:t>
            </a:r>
            <a:r>
              <a:rPr lang="es-ES" dirty="0"/>
              <a:t> </a:t>
            </a:r>
            <a:r>
              <a:rPr lang="es-ES" dirty="0" err="1"/>
              <a:t>cleanning</a:t>
            </a:r>
            <a:r>
              <a:rPr lang="es-ES" dirty="0"/>
              <a:t> and </a:t>
            </a:r>
            <a:r>
              <a:rPr lang="es-ES" dirty="0" err="1"/>
              <a:t>normalization</a:t>
            </a:r>
            <a:r>
              <a:rPr lang="es-ES" dirty="0"/>
              <a:t> (</a:t>
            </a:r>
            <a:r>
              <a:rPr lang="es-ES" dirty="0" err="1"/>
              <a:t>spacy</a:t>
            </a:r>
            <a:r>
              <a:rPr lang="es-ES" dirty="0"/>
              <a:t>, </a:t>
            </a:r>
            <a:r>
              <a:rPr lang="es-ES" dirty="0" err="1"/>
              <a:t>nltk</a:t>
            </a:r>
            <a:r>
              <a:rPr lang="es-ES" dirty="0"/>
              <a:t>)</a:t>
            </a:r>
          </a:p>
          <a:p>
            <a:pPr lvl="1"/>
            <a:r>
              <a:rPr lang="es-ES" b="1" dirty="0" err="1"/>
              <a:t>Graph</a:t>
            </a:r>
            <a:r>
              <a:rPr lang="es-ES" b="1" dirty="0"/>
              <a:t> </a:t>
            </a:r>
            <a:r>
              <a:rPr lang="es-ES" b="1" dirty="0" err="1"/>
              <a:t>Model</a:t>
            </a:r>
            <a:r>
              <a:rPr lang="es-ES" b="1" dirty="0"/>
              <a:t>: </a:t>
            </a:r>
            <a:r>
              <a:rPr lang="en-US" dirty="0"/>
              <a:t>define/build nodes and edges according to the specifications </a:t>
            </a:r>
          </a:p>
          <a:p>
            <a:pPr lvl="1"/>
            <a:r>
              <a:rPr lang="es-ES" b="1" dirty="0" err="1"/>
              <a:t>Graph</a:t>
            </a:r>
            <a:r>
              <a:rPr lang="es-ES" b="1" dirty="0"/>
              <a:t> </a:t>
            </a:r>
            <a:r>
              <a:rPr lang="es-ES" b="1" dirty="0" err="1"/>
              <a:t>Transformation</a:t>
            </a:r>
            <a:r>
              <a:rPr lang="es-ES" b="1" dirty="0"/>
              <a:t>: </a:t>
            </a:r>
            <a:r>
              <a:rPr lang="en-US" dirty="0"/>
              <a:t>transform to text graph representation </a:t>
            </a:r>
            <a:r>
              <a:rPr lang="es-ES" dirty="0"/>
              <a:t>(</a:t>
            </a:r>
            <a:r>
              <a:rPr lang="es-ES" dirty="0" err="1"/>
              <a:t>networkx</a:t>
            </a:r>
            <a:r>
              <a:rPr lang="es-ES" dirty="0"/>
              <a:t>, </a:t>
            </a:r>
            <a:r>
              <a:rPr lang="es-ES" dirty="0" err="1"/>
              <a:t>adj</a:t>
            </a:r>
            <a:r>
              <a:rPr lang="es-ES" dirty="0"/>
              <a:t> </a:t>
            </a:r>
            <a:r>
              <a:rPr lang="es-ES" dirty="0" err="1"/>
              <a:t>matrix</a:t>
            </a:r>
            <a:r>
              <a:rPr lang="es-ES" dirty="0"/>
              <a:t>)</a:t>
            </a:r>
            <a:endParaRPr lang="es-MX" dirty="0"/>
          </a:p>
        </p:txBody>
      </p:sp>
      <p:pic>
        <p:nvPicPr>
          <p:cNvPr id="6" name="Picture 2" descr="Python Logo, symbol, meaning, history, PNG, brand">
            <a:extLst>
              <a:ext uri="{FF2B5EF4-FFF2-40B4-BE49-F238E27FC236}">
                <a16:creationId xmlns:a16="http://schemas.microsoft.com/office/drawing/2014/main" id="{931CC908-1324-DAC3-D6AF-3F6E75D94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507" y="5224309"/>
            <a:ext cx="1701493" cy="95709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9959902-9629-ECFD-14CE-FF0771879FDE}"/>
              </a:ext>
            </a:extLst>
          </p:cNvPr>
          <p:cNvSpPr txBox="1"/>
          <p:nvPr/>
        </p:nvSpPr>
        <p:spPr>
          <a:xfrm>
            <a:off x="8100393" y="6519446"/>
            <a:ext cx="4211810" cy="338554"/>
          </a:xfrm>
          <a:prstGeom prst="rect">
            <a:avLst/>
          </a:prstGeom>
          <a:noFill/>
        </p:spPr>
        <p:txBody>
          <a:bodyPr wrap="square">
            <a:spAutoFit/>
          </a:bodyPr>
          <a:lstStyle/>
          <a:p>
            <a:r>
              <a:rPr lang="es-MX" sz="1600" dirty="0"/>
              <a:t>https://pypi.org/project/text2graphapi/</a:t>
            </a:r>
          </a:p>
        </p:txBody>
      </p:sp>
      <p:pic>
        <p:nvPicPr>
          <p:cNvPr id="8" name="Imagen 7" descr="Diagrama&#10;&#10;Descripción generada automáticamente">
            <a:extLst>
              <a:ext uri="{FF2B5EF4-FFF2-40B4-BE49-F238E27FC236}">
                <a16:creationId xmlns:a16="http://schemas.microsoft.com/office/drawing/2014/main" id="{8775DF4C-54AD-D2D3-29AC-63D325EE3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832" y="4789598"/>
            <a:ext cx="6407479" cy="1587582"/>
          </a:xfrm>
          <a:prstGeom prst="rect">
            <a:avLst/>
          </a:prstGeom>
        </p:spPr>
      </p:pic>
    </p:spTree>
    <p:extLst>
      <p:ext uri="{BB962C8B-B14F-4D97-AF65-F5344CB8AC3E}">
        <p14:creationId xmlns:p14="http://schemas.microsoft.com/office/powerpoint/2010/main" val="2588546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34882</TotalTime>
  <Words>2453</Words>
  <Application>Microsoft Office PowerPoint</Application>
  <PresentationFormat>Panorámica</PresentationFormat>
  <Paragraphs>332</Paragraphs>
  <Slides>28</Slides>
  <Notes>19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28</vt:i4>
      </vt:variant>
    </vt:vector>
  </HeadingPairs>
  <TitlesOfParts>
    <vt:vector size="38" baseType="lpstr">
      <vt:lpstr>Arial</vt:lpstr>
      <vt:lpstr>Arial</vt:lpstr>
      <vt:lpstr>Calibri</vt:lpstr>
      <vt:lpstr>Century Gothic</vt:lpstr>
      <vt:lpstr>Google Sans</vt:lpstr>
      <vt:lpstr>Helvetica</vt:lpstr>
      <vt:lpstr>NimbusRomNo9L-Regu</vt:lpstr>
      <vt:lpstr>Product Sans</vt:lpstr>
      <vt:lpstr>Wingdings 3</vt:lpstr>
      <vt:lpstr>Ion</vt:lpstr>
      <vt:lpstr>Text2graphAPI: an API to transform text documents into text graphs</vt:lpstr>
      <vt:lpstr>Content</vt:lpstr>
      <vt:lpstr>Introduction</vt:lpstr>
      <vt:lpstr>Clasification models using traditional methods</vt:lpstr>
      <vt:lpstr>Introduction - Graphs</vt:lpstr>
      <vt:lpstr>¿How do we take advantage of relational structure to make better predictions? </vt:lpstr>
      <vt:lpstr>Clasification models using graphs</vt:lpstr>
      <vt:lpstr>Text to Graph transformation</vt:lpstr>
      <vt:lpstr>Text2graphAPI </vt:lpstr>
      <vt:lpstr>Text2graphAPI - Co-Ocurrence Graph </vt:lpstr>
      <vt:lpstr>Text2graphAPI – Heterogeneous Graph  </vt:lpstr>
      <vt:lpstr>Testings for differents datasets using Text2graphAPI</vt:lpstr>
      <vt:lpstr>Usage of Text Graphs</vt:lpstr>
      <vt:lpstr>PAN CLEF 2022 – Authorship Verification</vt:lpstr>
      <vt:lpstr>PAN CLEF 2023 – Authorship Verification</vt:lpstr>
      <vt:lpstr>Current and Future work for Text2graphAPI</vt:lpstr>
      <vt:lpstr>“Graphs are the new frontier of deep learning” Jure Leskovec  Thanks!   Email: andric.valdez@gmail.com</vt:lpstr>
      <vt:lpstr>Hands-On Collab Notebook</vt:lpstr>
      <vt:lpstr>GitHub Repo DigitalHumanitiesSchool</vt:lpstr>
      <vt:lpstr>Presentación de PowerPoint</vt:lpstr>
      <vt:lpstr>Graph Neural Networks</vt:lpstr>
      <vt:lpstr>Text Graphs in Literature</vt:lpstr>
      <vt:lpstr>Text Graphs in Literature</vt:lpstr>
      <vt:lpstr>Tools to transform text to graph</vt:lpstr>
      <vt:lpstr>Análisis de Autoría</vt:lpstr>
      <vt:lpstr>Redes Neuronales de Grafos</vt:lpstr>
      <vt:lpstr>Resultados – Casos de Uso</vt:lpstr>
      <vt:lpstr>PAN 2023 - VA GCN con Grafo Heterogéneo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Autoría  mediante grafos de texto</dc:title>
  <dc:creator>ANDRIC VALDEZ</dc:creator>
  <cp:lastModifiedBy>ANDRIC VALDEZ</cp:lastModifiedBy>
  <cp:revision>99</cp:revision>
  <dcterms:created xsi:type="dcterms:W3CDTF">2023-05-18T22:33:37Z</dcterms:created>
  <dcterms:modified xsi:type="dcterms:W3CDTF">2023-09-13T22:32:58Z</dcterms:modified>
</cp:coreProperties>
</file>